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57" r:id="rId5"/>
    <p:sldId id="260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2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1" r:id="rId29"/>
    <p:sldId id="284" r:id="rId30"/>
    <p:sldId id="285" r:id="rId31"/>
    <p:sldId id="286" r:id="rId32"/>
    <p:sldId id="287" r:id="rId33"/>
    <p:sldId id="289" r:id="rId34"/>
    <p:sldId id="288" r:id="rId35"/>
    <p:sldId id="290" r:id="rId36"/>
    <p:sldId id="291" r:id="rId37"/>
    <p:sldId id="292" r:id="rId38"/>
  </p:sldIdLst>
  <p:sldSz cx="12192000" cy="6858000"/>
  <p:notesSz cx="6858000" cy="9144000"/>
  <p:custDataLst>
    <p:tags r:id="rId4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-912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2" Type="http://schemas.openxmlformats.org/officeDocument/2006/relationships/tags" Target="tags/tag19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" Target="slides/slide2.xml"/><Relationship Id="rId39" Type="http://schemas.openxmlformats.org/officeDocument/2006/relationships/presProps" Target="presProps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4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9" Type="http://schemas.openxmlformats.org/officeDocument/2006/relationships/slideLayout" Target="../slideLayouts/slideLayout7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矩形 4097"/>
          <p:cNvSpPr/>
          <p:nvPr/>
        </p:nvSpPr>
        <p:spPr>
          <a:xfrm>
            <a:off x="2279650" y="445453"/>
            <a:ext cx="7561263" cy="70675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/>
            <a:r>
              <a:rPr lang="zh-CN" altLang="en-US" sz="3600" dirty="0">
                <a:latin typeface="Arial" panose="020B0604020202020204" pitchFamily="34" charset="0"/>
              </a:rPr>
              <a:t>  </a:t>
            </a:r>
            <a:r>
              <a:rPr lang="zh-CN" altLang="en-US" sz="4000" b="1" dirty="0">
                <a:latin typeface="Arial" panose="020B0604020202020204" pitchFamily="34" charset="0"/>
              </a:rPr>
              <a:t>教师专业成长的三个支点 </a:t>
            </a:r>
            <a:endParaRPr lang="zh-CN" altLang="en-US" sz="4000" b="1" dirty="0">
              <a:latin typeface="Arial" panose="020B0604020202020204" pitchFamily="34" charset="0"/>
            </a:endParaRPr>
          </a:p>
        </p:txBody>
      </p:sp>
      <p:graphicFrame>
        <p:nvGraphicFramePr>
          <p:cNvPr id="4099" name="对象 4098"/>
          <p:cNvGraphicFramePr/>
          <p:nvPr/>
        </p:nvGraphicFramePr>
        <p:xfrm>
          <a:off x="1750060" y="1638300"/>
          <a:ext cx="9565640" cy="4495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4006850" imgH="2857500" progId="MS_ClipArt_Gallery.2">
                  <p:embed/>
                </p:oleObj>
              </mc:Choice>
              <mc:Fallback>
                <p:oleObj name="" r:id="rId1" imgW="4006850" imgH="2857500" progId="MS_ClipArt_Gallery.2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50060" y="1638300"/>
                        <a:ext cx="9565640" cy="44951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6" name="圆角矩形 13315"/>
          <p:cNvSpPr/>
          <p:nvPr/>
        </p:nvSpPr>
        <p:spPr>
          <a:xfrm>
            <a:off x="1131570" y="333375"/>
            <a:ext cx="10177145" cy="60483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buFont typeface="Wingdings" panose="05000000000000000000" pitchFamily="2" charset="2"/>
            </a:pP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3.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专家型教师具有创造性的洞察力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重新定义问题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从新视角审视问题，找出巧妙的、富有洞察力的解决办法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专家型教师思考问题的三种重要方式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首先，专家型教师会将问题解决的有关信息和无关信息区分开来。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其次，专家型教师按照有利于问题解决的方式对信息进行结合，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能发现两个单独看似无关的信息结合在一起就可能相关。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再次，专家型教师将其他情境获得的知识用用于教学领域，解决问题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是善于观察和类比，常在学生比较熟悉的事物和比较陌生的事物之间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运用类比，总能发现有洞察力的的解决办法。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40" name="圆角矩形 14339"/>
          <p:cNvSpPr/>
          <p:nvPr/>
        </p:nvSpPr>
        <p:spPr>
          <a:xfrm>
            <a:off x="1703388" y="188913"/>
            <a:ext cx="6192837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（二）国外学者“新手</a:t>
            </a:r>
            <a:r>
              <a:rPr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专家”教师比较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14341" name="圆角矩形 14340"/>
          <p:cNvSpPr/>
          <p:nvPr/>
        </p:nvSpPr>
        <p:spPr>
          <a:xfrm>
            <a:off x="1007110" y="1052830"/>
            <a:ext cx="10168255" cy="532892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buFont typeface="Wingdings" panose="05000000000000000000" pitchFamily="2" charset="2"/>
            </a:pP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1.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课前计划的差异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课时计划简洁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专家</a:t>
            </a:r>
            <a:r>
              <a:rPr lang="zh-CN" altLang="en-US" sz="2000" b="1" dirty="0">
                <a:latin typeface="Arial" panose="020B0604020202020204" pitchFamily="34" charset="0"/>
              </a:rPr>
              <a:t>：突出主要步骤和内容，不涉及细节。清楚细节是由课堂教学情境中学生的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 dirty="0">
                <a:latin typeface="Arial" panose="020B0604020202020204" pitchFamily="34" charset="0"/>
              </a:rPr>
              <a:t>行为所决定的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新手</a:t>
            </a:r>
            <a:r>
              <a:rPr lang="zh-CN" altLang="en-US" sz="2000" b="1" dirty="0">
                <a:latin typeface="Arial" panose="020B0604020202020204" pitchFamily="34" charset="0"/>
              </a:rPr>
              <a:t>：注重内容呈现、问题设计方法、课堂活动等细节。依赖课程目标，限于课堂中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 dirty="0">
                <a:latin typeface="Arial" panose="020B0604020202020204" pitchFamily="34" charset="0"/>
              </a:rPr>
              <a:t>的活动和已知知识，不能与课堂情境中的学生行为相联系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灵活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专家</a:t>
            </a: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：</a:t>
            </a:r>
            <a:r>
              <a:rPr lang="zh-CN" altLang="en-US" sz="2000" b="1" dirty="0">
                <a:latin typeface="Arial" panose="020B0604020202020204" pitchFamily="34" charset="0"/>
              </a:rPr>
              <a:t>能灵活根据学生先前知识安排教学进度。清楚实施计划靠发挥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新手</a:t>
            </a:r>
            <a:r>
              <a:rPr lang="zh-CN" altLang="en-US" sz="2000" b="1" dirty="0">
                <a:latin typeface="Arial" panose="020B0604020202020204" pitchFamily="34" charset="0"/>
              </a:rPr>
              <a:t>：仅仅按课时计划做并努力完成，不能随课堂情境变化去修正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以学生为中心并具有预见性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专家：</a:t>
            </a:r>
            <a:r>
              <a:rPr lang="zh-CN" altLang="en-US" sz="2000" b="1" dirty="0">
                <a:latin typeface="Arial" panose="020B0604020202020204" pitchFamily="34" charset="0"/>
              </a:rPr>
              <a:t>备课时能在头脑形成教学目标在内的课堂教学情形，能中预见课堂教学情境、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 dirty="0">
                <a:latin typeface="Arial" panose="020B0604020202020204" pitchFamily="34" charset="0"/>
              </a:rPr>
              <a:t>预测执行情况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新手</a:t>
            </a: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：</a:t>
            </a:r>
            <a:r>
              <a:rPr lang="zh-CN" altLang="en-US" sz="2000" b="1" dirty="0">
                <a:latin typeface="Arial" panose="020B0604020202020204" pitchFamily="34" charset="0"/>
              </a:rPr>
              <a:t>不能预见执行时的情况，更多想到自己做什么，想不到学生将要做什么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ldLvl="0" animBg="1"/>
      <p:bldP spid="14341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4" name="圆角矩形 15363"/>
          <p:cNvSpPr/>
          <p:nvPr/>
        </p:nvSpPr>
        <p:spPr>
          <a:xfrm>
            <a:off x="908685" y="405130"/>
            <a:ext cx="10328275" cy="417639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2.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课堂过程的差异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课堂规则的制订与执行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专家</a:t>
            </a:r>
            <a:r>
              <a:rPr lang="zh-CN" altLang="en-US" sz="2400" b="1" dirty="0">
                <a:latin typeface="Arial" panose="020B0604020202020204" pitchFamily="34" charset="0"/>
              </a:rPr>
              <a:t>：制订的课堂规则明确，并能执行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新手</a:t>
            </a:r>
            <a:r>
              <a:rPr lang="zh-CN" altLang="en-US" sz="2400" b="1" dirty="0">
                <a:latin typeface="Arial" panose="020B0604020202020204" pitchFamily="34" charset="0"/>
              </a:rPr>
              <a:t>：课堂规则较为模糊，不能执行下去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吸引学生注意力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教材的呈现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课堂练习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家庭作业的检查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教学策略的运用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5365" name="圆角矩形 15364"/>
          <p:cNvSpPr/>
          <p:nvPr/>
        </p:nvSpPr>
        <p:spPr>
          <a:xfrm>
            <a:off x="979805" y="4653280"/>
            <a:ext cx="10440670" cy="20161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</a:pP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3.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课后评价的差异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新手</a:t>
            </a:r>
            <a:r>
              <a:rPr lang="zh-CN" altLang="en-US" sz="2800" b="1" dirty="0">
                <a:latin typeface="Arial" panose="020B0604020202020204" pitchFamily="34" charset="0"/>
              </a:rPr>
              <a:t>：多谈自己</a:t>
            </a:r>
            <a:r>
              <a:rPr lang="en-US" altLang="zh-CN" sz="2800" b="1">
                <a:latin typeface="Arial" panose="020B0604020202020204" pitchFamily="34" charset="0"/>
              </a:rPr>
              <a:t>—</a:t>
            </a:r>
            <a:r>
              <a:rPr lang="zh-CN" altLang="en-US" sz="2800" b="1" dirty="0">
                <a:latin typeface="Arial" panose="020B0604020202020204" pitchFamily="34" charset="0"/>
              </a:rPr>
              <a:t>板书、答疑、课堂管理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专家</a:t>
            </a:r>
            <a:r>
              <a:rPr lang="zh-CN" altLang="en-US" sz="2800" b="1" dirty="0">
                <a:latin typeface="Arial" panose="020B0604020202020204" pitchFamily="34" charset="0"/>
              </a:rPr>
              <a:t>：多谈学生</a:t>
            </a:r>
            <a:r>
              <a:rPr lang="en-US" altLang="zh-CN" sz="2800" b="1">
                <a:latin typeface="Arial" panose="020B0604020202020204" pitchFamily="34" charset="0"/>
              </a:rPr>
              <a:t>—</a:t>
            </a:r>
            <a:r>
              <a:rPr lang="zh-CN" altLang="en-US" sz="2800" b="1" dirty="0">
                <a:latin typeface="Arial" panose="020B0604020202020204" pitchFamily="34" charset="0"/>
              </a:rPr>
              <a:t>学生理解、需关注活动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ldLvl="0" animBg="1"/>
      <p:bldP spid="15365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9" name="圆角矩形 16388"/>
          <p:cNvSpPr/>
          <p:nvPr/>
        </p:nvSpPr>
        <p:spPr>
          <a:xfrm>
            <a:off x="1703388" y="188913"/>
            <a:ext cx="6192837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（三）国外学者“新手</a:t>
            </a:r>
            <a:r>
              <a:rPr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专家”的教师比较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16390" name="圆角矩形 16389"/>
          <p:cNvSpPr/>
          <p:nvPr/>
        </p:nvSpPr>
        <p:spPr>
          <a:xfrm>
            <a:off x="899160" y="1052830"/>
            <a:ext cx="10308590" cy="56165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国内学者（俞国良）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教学效能感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总体教学效能感和个人教学效能感</a:t>
            </a:r>
            <a:r>
              <a:rPr lang="zh-CN" altLang="en-US" sz="2400" b="1" dirty="0">
                <a:latin typeface="Arial" panose="020B0604020202020204" pitchFamily="34" charset="0"/>
              </a:rPr>
              <a:t>：专家高于新手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一般教学效能感</a:t>
            </a:r>
            <a:r>
              <a:rPr lang="zh-CN" altLang="en-US" sz="2400" b="1" dirty="0">
                <a:latin typeface="Arial" panose="020B0604020202020204" pitchFamily="34" charset="0"/>
              </a:rPr>
              <a:t>：新手高于专家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个人教学效能感与教学行为存在正相关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一般教学效能感只有在专家身上才与教学行为存在相关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教学监控能力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计划与准备性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：</a:t>
            </a:r>
            <a:r>
              <a:rPr lang="zh-CN" altLang="en-US" sz="2400" b="1" dirty="0">
                <a:latin typeface="Arial" panose="020B0604020202020204" pitchFamily="34" charset="0"/>
              </a:rPr>
              <a:t>专家高于新手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调节与控制性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：</a:t>
            </a:r>
            <a:r>
              <a:rPr lang="zh-CN" altLang="en-US" sz="2400" b="1" dirty="0">
                <a:latin typeface="Arial" panose="020B0604020202020204" pitchFamily="34" charset="0"/>
              </a:rPr>
              <a:t>专家高于新手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评价与反馈性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：</a:t>
            </a:r>
            <a:r>
              <a:rPr lang="zh-CN" altLang="en-US" sz="2400" b="1" dirty="0">
                <a:latin typeface="Arial" panose="020B0604020202020204" pitchFamily="34" charset="0"/>
              </a:rPr>
              <a:t>专家高于新手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课后反思性与监控总分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：</a:t>
            </a:r>
            <a:r>
              <a:rPr lang="zh-CN" altLang="en-US" sz="2400" b="1" dirty="0">
                <a:latin typeface="Arial" panose="020B0604020202020204" pitchFamily="34" charset="0"/>
              </a:rPr>
              <a:t>专家高于新手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教学效能感高低对教学监控能力具有预测功能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ldLvl="0" animBg="1"/>
      <p:bldP spid="16390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2" name="圆角矩形 17411"/>
          <p:cNvSpPr/>
          <p:nvPr/>
        </p:nvSpPr>
        <p:spPr>
          <a:xfrm>
            <a:off x="1703388" y="188913"/>
            <a:ext cx="6192837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（四） “新手</a:t>
            </a:r>
            <a:r>
              <a:rPr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—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熟手</a:t>
            </a:r>
            <a:r>
              <a:rPr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—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专家”的教师比较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17413" name="圆角矩形 17412"/>
          <p:cNvSpPr/>
          <p:nvPr/>
        </p:nvSpPr>
        <p:spPr>
          <a:xfrm>
            <a:off x="724535" y="908050"/>
            <a:ext cx="10569575" cy="576135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连榕提出“新手</a:t>
            </a: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—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熟手</a:t>
            </a: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—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专家”的教师成长观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、从新手到熟手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常规水平的胜任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新手型教师的特征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认知：</a:t>
            </a:r>
            <a:r>
              <a:rPr lang="zh-CN" altLang="en-US" sz="2000" b="1" dirty="0">
                <a:latin typeface="Arial" panose="020B0604020202020204" pitchFamily="34" charset="0"/>
              </a:rPr>
              <a:t>教学策略体现教学认知能力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备课细到每句话，授课按部就班，课堂调节能力差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人格：</a:t>
            </a:r>
            <a:r>
              <a:rPr lang="zh-CN" altLang="en-US" sz="2000" b="1" dirty="0">
                <a:latin typeface="Arial" panose="020B0604020202020204" pitchFamily="34" charset="0"/>
              </a:rPr>
              <a:t>热情、外向、活力、活泼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工作动机</a:t>
            </a:r>
            <a:r>
              <a:rPr lang="zh-CN" altLang="en-US" sz="2000" b="1" dirty="0">
                <a:latin typeface="Arial" panose="020B0604020202020204" pitchFamily="34" charset="0"/>
              </a:rPr>
              <a:t>：成就目标上以成绩目标为主，重外界评价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职业心理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职业承诺上，新手和熟手无不同，都低于专家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职业倦怠上，新手和熟手都高于专家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学校情境心理</a:t>
            </a:r>
            <a:r>
              <a:rPr lang="zh-CN" altLang="en-US" sz="2000" b="1" dirty="0">
                <a:latin typeface="Arial" panose="020B0604020202020204" pitchFamily="34" charset="0"/>
              </a:rPr>
              <a:t>：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新手得到物质支持、组织支持多，积极情绪、主观幸福感好于熟手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新手型教师成长的亚阶段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自我的新手</a:t>
            </a:r>
            <a:r>
              <a:rPr lang="zh-CN" altLang="en-US" sz="2000" b="1" dirty="0">
                <a:latin typeface="Arial" panose="020B0604020202020204" pitchFamily="34" charset="0"/>
              </a:rPr>
              <a:t>（</a:t>
            </a:r>
            <a:r>
              <a:rPr lang="en-US" altLang="zh-CN" sz="2000" b="1">
                <a:latin typeface="Arial" panose="020B0604020202020204" pitchFamily="34" charset="0"/>
              </a:rPr>
              <a:t>1—2</a:t>
            </a:r>
            <a:r>
              <a:rPr lang="zh-CN" altLang="en-US" sz="2000" b="1" dirty="0">
                <a:latin typeface="Arial" panose="020B0604020202020204" pitchFamily="34" charset="0"/>
              </a:rPr>
              <a:t>年）：重表现，外部动机强，积极，初步形成教学认识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领会的新手</a:t>
            </a:r>
            <a:r>
              <a:rPr lang="zh-CN" altLang="en-US" sz="2000" b="1" dirty="0">
                <a:latin typeface="Arial" panose="020B0604020202020204" pitchFamily="34" charset="0"/>
              </a:rPr>
              <a:t>（</a:t>
            </a:r>
            <a:r>
              <a:rPr lang="en-US" altLang="zh-CN" sz="2000" b="1">
                <a:latin typeface="Arial" panose="020B0604020202020204" pitchFamily="34" charset="0"/>
              </a:rPr>
              <a:t>3—5</a:t>
            </a:r>
            <a:r>
              <a:rPr lang="zh-CN" altLang="en-US" sz="2000" b="1" dirty="0">
                <a:latin typeface="Arial" panose="020B0604020202020204" pitchFamily="34" charset="0"/>
              </a:rPr>
              <a:t>年）：初获教学经验，初步胜任教学，领悟复杂性，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000" b="1" dirty="0">
                <a:latin typeface="Arial" panose="020B0604020202020204" pitchFamily="34" charset="0"/>
              </a:rPr>
              <a:t>    了解到成分为优秀教师的艰辛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进入熟手阶段，有的怀疑、畏惧甚至离职，热情下降、缺乏主动、消极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ldLvl="0" animBg="1"/>
      <p:bldP spid="17413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6" name="圆角矩形 8195"/>
          <p:cNvSpPr/>
          <p:nvPr/>
        </p:nvSpPr>
        <p:spPr>
          <a:xfrm>
            <a:off x="681990" y="116205"/>
            <a:ext cx="10758805" cy="6553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、从熟手到专家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创新水平的胜任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熟手型教师的特征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认知：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管理、方法、动机、指导等课堂教学策略水平较高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熟悉教学操作程序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调控能力高于新手，但全程监控、教学机智、教学创新不如专家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人格：</a:t>
            </a:r>
            <a:r>
              <a:rPr lang="zh-CN" altLang="en-US" b="1" dirty="0">
                <a:latin typeface="Arial" panose="020B0604020202020204" pitchFamily="34" charset="0"/>
              </a:rPr>
              <a:t>随和、关心他人、乐群、宽容，情绪稳定性、自我调控不如专家，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b="1" dirty="0">
                <a:latin typeface="Arial" panose="020B0604020202020204" pitchFamily="34" charset="0"/>
              </a:rPr>
              <a:t>         专业发展自主性 不强              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工作动机</a:t>
            </a:r>
            <a:r>
              <a:rPr lang="zh-CN" altLang="en-US" b="1" dirty="0">
                <a:latin typeface="Arial" panose="020B0604020202020204" pitchFamily="34" charset="0"/>
              </a:rPr>
              <a:t>：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成就目标上以任务目标为主，内驱力不如专家，外驱力不如新手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工作满意度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职业心理：</a:t>
            </a:r>
            <a:r>
              <a:rPr lang="zh-CN" altLang="en-US" b="1" dirty="0">
                <a:latin typeface="Arial" panose="020B0604020202020204" pitchFamily="34" charset="0"/>
              </a:rPr>
              <a:t>职业承诺低于专家，职业倦怠高于专家，职业信念未牢固确立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学校情境心理</a:t>
            </a:r>
            <a:r>
              <a:rPr lang="zh-CN" altLang="en-US" b="1" dirty="0">
                <a:latin typeface="Arial" panose="020B0604020202020204" pitchFamily="34" charset="0"/>
              </a:rPr>
              <a:t>：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得到支持少于新手、专家，苦恼、烦闷、抑郁、无助、疲倦、焦虑等消极情绪多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熟手型教师成长的亚阶段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任务的熟手</a:t>
            </a:r>
            <a:r>
              <a:rPr lang="zh-CN" altLang="en-US" sz="2000" b="1" dirty="0">
                <a:latin typeface="Arial" panose="020B0604020202020204" pitchFamily="34" charset="0"/>
              </a:rPr>
              <a:t>（</a:t>
            </a:r>
            <a:r>
              <a:rPr lang="en-US" altLang="zh-CN" sz="2000" b="1">
                <a:latin typeface="Arial" panose="020B0604020202020204" pitchFamily="34" charset="0"/>
              </a:rPr>
              <a:t>3—5</a:t>
            </a:r>
            <a:r>
              <a:rPr lang="zh-CN" altLang="en-US" sz="2000" b="1" dirty="0">
                <a:latin typeface="Arial" panose="020B0604020202020204" pitchFamily="34" charset="0"/>
              </a:rPr>
              <a:t>年）：领会的新手阶段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问题的熟手</a:t>
            </a:r>
            <a:r>
              <a:rPr lang="zh-CN" altLang="en-US" sz="2000" b="1" dirty="0">
                <a:latin typeface="Arial" panose="020B0604020202020204" pitchFamily="34" charset="0"/>
              </a:rPr>
              <a:t>（</a:t>
            </a:r>
            <a:r>
              <a:rPr lang="en-US" altLang="zh-CN" sz="2000" b="1">
                <a:latin typeface="Arial" panose="020B0604020202020204" pitchFamily="34" charset="0"/>
              </a:rPr>
              <a:t>6—10</a:t>
            </a:r>
            <a:r>
              <a:rPr lang="zh-CN" altLang="en-US" sz="2000" b="1" dirty="0">
                <a:latin typeface="Arial" panose="020B0604020202020204" pitchFamily="34" charset="0"/>
              </a:rPr>
              <a:t>年）：满足感下降，困扰最多，容易出现心理问题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稳定的熟手</a:t>
            </a:r>
            <a:r>
              <a:rPr lang="zh-CN" altLang="en-US" sz="2000" b="1" dirty="0">
                <a:latin typeface="Arial" panose="020B0604020202020204" pitchFamily="34" charset="0"/>
              </a:rPr>
              <a:t>（</a:t>
            </a:r>
            <a:r>
              <a:rPr lang="en-US" altLang="zh-CN" sz="2000" b="1">
                <a:latin typeface="Arial" panose="020B0604020202020204" pitchFamily="34" charset="0"/>
              </a:rPr>
              <a:t>10</a:t>
            </a:r>
            <a:r>
              <a:rPr lang="zh-CN" altLang="en-US" sz="2000" b="1" dirty="0">
                <a:latin typeface="Arial" panose="020B0604020202020204" pitchFamily="34" charset="0"/>
              </a:rPr>
              <a:t>年后）：完全胜任教学工作。从新手到专家最关键时期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教学自动化，有可能将优先心理资源投入到创新中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知识结构良好，有可能提高教学问题的洞察力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具有自我调节教学行为的内在机制，可形成高水平自我教学监控能力</a:t>
            </a:r>
            <a:endParaRPr lang="zh-CN" altLang="en-US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已有积极体验，有助于提高责任感、义务感、成就感，形成教育信念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7" name="圆角矩形 18436"/>
          <p:cNvSpPr/>
          <p:nvPr/>
        </p:nvSpPr>
        <p:spPr>
          <a:xfrm>
            <a:off x="1703388" y="908050"/>
            <a:ext cx="8713787" cy="57610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连榕提出“新手</a:t>
            </a: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—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熟手</a:t>
            </a: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—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专家”的教师成长观</a:t>
            </a:r>
            <a:endParaRPr lang="zh-CN" altLang="en-US" sz="28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、从新手到熟手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常规水平的胜任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新手型教师的特征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algn="ctr">
              <a:buClr>
                <a:srgbClr val="0000FF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认知：</a:t>
            </a:r>
            <a:r>
              <a:rPr lang="zh-CN" altLang="en-US" sz="2000" b="1" dirty="0">
                <a:latin typeface="Arial" panose="020B0604020202020204" pitchFamily="34" charset="0"/>
              </a:rPr>
              <a:t>教学策略体现教学认知能力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备课细到每句话，授课按部就班，课堂调节能力差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>
              <a:buClr>
                <a:srgbClr val="0000FF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人格：</a:t>
            </a:r>
            <a:r>
              <a:rPr lang="zh-CN" altLang="en-US" sz="2000" b="1" dirty="0">
                <a:latin typeface="Arial" panose="020B0604020202020204" pitchFamily="34" charset="0"/>
              </a:rPr>
              <a:t>热情、外向、活力、活泼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>
              <a:buClr>
                <a:srgbClr val="0000FF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工作动机</a:t>
            </a:r>
            <a:r>
              <a:rPr lang="zh-CN" altLang="en-US" sz="2000" b="1" dirty="0">
                <a:latin typeface="Arial" panose="020B0604020202020204" pitchFamily="34" charset="0"/>
              </a:rPr>
              <a:t>：成就目标上以成绩目标为主，重外界评价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>
              <a:buClr>
                <a:srgbClr val="0000FF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职业心理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职业承诺上，新手和熟手无不同，都低于专家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职业倦怠上，新手和熟手都高于专家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>
              <a:buClr>
                <a:srgbClr val="0000FF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学校情境心理</a:t>
            </a:r>
            <a:r>
              <a:rPr lang="zh-CN" altLang="en-US" sz="2000" b="1" dirty="0">
                <a:latin typeface="Arial" panose="020B0604020202020204" pitchFamily="34" charset="0"/>
              </a:rPr>
              <a:t>：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新手得到物质支持、组织支持多，积极情绪、主观幸福感好于熟手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新手型教师成长的亚阶段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algn="ctr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自我的新手</a:t>
            </a:r>
            <a:r>
              <a:rPr lang="zh-CN" altLang="en-US" sz="2000" b="1" dirty="0">
                <a:latin typeface="Arial" panose="020B0604020202020204" pitchFamily="34" charset="0"/>
              </a:rPr>
              <a:t>（</a:t>
            </a:r>
            <a:r>
              <a:rPr lang="en-US" altLang="zh-CN" sz="2000" b="1">
                <a:latin typeface="Arial" panose="020B0604020202020204" pitchFamily="34" charset="0"/>
              </a:rPr>
              <a:t>1—2</a:t>
            </a:r>
            <a:r>
              <a:rPr lang="zh-CN" altLang="en-US" sz="2000" b="1" dirty="0">
                <a:latin typeface="Arial" panose="020B0604020202020204" pitchFamily="34" charset="0"/>
              </a:rPr>
              <a:t>年）：重表现，外部动机强，积极，初步形成教学认识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领会的新手</a:t>
            </a:r>
            <a:r>
              <a:rPr lang="zh-CN" altLang="en-US" sz="2000" b="1" dirty="0">
                <a:latin typeface="Arial" panose="020B0604020202020204" pitchFamily="34" charset="0"/>
              </a:rPr>
              <a:t>（</a:t>
            </a:r>
            <a:r>
              <a:rPr lang="en-US" altLang="zh-CN" sz="2000" b="1">
                <a:latin typeface="Arial" panose="020B0604020202020204" pitchFamily="34" charset="0"/>
              </a:rPr>
              <a:t>3—5</a:t>
            </a:r>
            <a:r>
              <a:rPr lang="zh-CN" altLang="en-US" sz="2000" b="1" dirty="0">
                <a:latin typeface="Arial" panose="020B0604020202020204" pitchFamily="34" charset="0"/>
              </a:rPr>
              <a:t>年）：初获教学经验，初步胜任教学，领悟复杂性，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/>
            <a:r>
              <a:rPr lang="zh-CN" altLang="en-US" sz="2000" b="1" dirty="0">
                <a:latin typeface="Arial" panose="020B0604020202020204" pitchFamily="34" charset="0"/>
              </a:rPr>
              <a:t>    了解到成分为优秀教师的艰辛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/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进入熟手阶段，有的怀疑、畏惧甚至离职，热情下降、缺乏主动、消极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8438" name="圆角矩形 18437"/>
          <p:cNvSpPr/>
          <p:nvPr/>
        </p:nvSpPr>
        <p:spPr>
          <a:xfrm>
            <a:off x="1000125" y="116205"/>
            <a:ext cx="10276840" cy="6553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、专家型教师的继续成长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Clr>
                <a:srgbClr val="FF3300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专家型教师的特征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认知：以课前计划、课后评价和反思维核心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善于通过、计划、评估和反思改进教学，进行教学创新，不断提高水平</a:t>
            </a:r>
            <a:endParaRPr lang="zh-CN" altLang="en-US" b="1" dirty="0">
              <a:latin typeface="Arial" panose="020B0604020202020204" pitchFamily="34" charset="0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人格：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情绪稳定、理智、着重实际、自信、批判性强              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工作动机</a:t>
            </a:r>
            <a:r>
              <a:rPr lang="zh-CN" altLang="en-US" sz="2000" b="1" dirty="0">
                <a:latin typeface="Arial" panose="020B0604020202020204" pitchFamily="34" charset="0"/>
              </a:rPr>
              <a:t>：具有强烈而稳定的内在动机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CN" altLang="en-US" b="1" dirty="0">
                <a:latin typeface="Arial" panose="020B0604020202020204" pitchFamily="34" charset="0"/>
              </a:rPr>
              <a:t>乐业、敬业，正己爱生，自觉性、主动性高，真正关注学生，实现人生价值</a:t>
            </a:r>
            <a:endParaRPr lang="zh-CN" altLang="en-US" b="1" dirty="0">
              <a:latin typeface="Arial" panose="020B0604020202020204" pitchFamily="34" charset="0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职业心理：</a:t>
            </a:r>
            <a:r>
              <a:rPr lang="zh-CN" altLang="en-US" sz="2000" b="1" dirty="0">
                <a:latin typeface="Arial" panose="020B0604020202020204" pitchFamily="34" charset="0"/>
              </a:rPr>
              <a:t>职业情感投入高，责任感、义务感、成就感强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u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学校情境心理</a:t>
            </a:r>
            <a:r>
              <a:rPr lang="zh-CN" altLang="en-US" sz="2000" b="1" dirty="0">
                <a:latin typeface="Arial" panose="020B0604020202020204" pitchFamily="34" charset="0"/>
              </a:rPr>
              <a:t>：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得到各方面支持多，有更和谐的人际，主观幸福感高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专家型教师成长的亚阶段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创新的专家</a:t>
            </a:r>
            <a:r>
              <a:rPr lang="zh-CN" altLang="en-US" sz="2000" b="1" dirty="0">
                <a:latin typeface="Arial" panose="020B0604020202020204" pitchFamily="34" charset="0"/>
              </a:rPr>
              <a:t>（</a:t>
            </a:r>
            <a:r>
              <a:rPr lang="en-US" altLang="zh-CN" sz="2000" b="1">
                <a:latin typeface="Arial" panose="020B0604020202020204" pitchFamily="34" charset="0"/>
              </a:rPr>
              <a:t>10—15</a:t>
            </a:r>
            <a:r>
              <a:rPr lang="zh-CN" altLang="en-US" sz="2000" b="1" dirty="0">
                <a:latin typeface="Arial" panose="020B0604020202020204" pitchFamily="34" charset="0"/>
              </a:rPr>
              <a:t>年）：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有丰富的和组织化的专门知识、高效、洞察力强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领军的专家</a:t>
            </a:r>
            <a:r>
              <a:rPr lang="zh-CN" altLang="en-US" sz="2000" b="1" dirty="0">
                <a:latin typeface="Arial" panose="020B0604020202020204" pitchFamily="34" charset="0"/>
              </a:rPr>
              <a:t>（</a:t>
            </a:r>
            <a:r>
              <a:rPr lang="en-US" altLang="zh-CN" sz="2000" b="1">
                <a:latin typeface="Arial" panose="020B0604020202020204" pitchFamily="34" charset="0"/>
              </a:rPr>
              <a:t>15—20</a:t>
            </a:r>
            <a:r>
              <a:rPr lang="zh-CN" altLang="en-US" sz="2000" b="1" dirty="0">
                <a:latin typeface="Arial" panose="020B0604020202020204" pitchFamily="34" charset="0"/>
              </a:rPr>
              <a:t>年）：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对学校、地区的教学改革的发展有很大的影响力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成为某一学科或某个地区的领军人物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圆角矩形 19459"/>
          <p:cNvSpPr/>
          <p:nvPr/>
        </p:nvSpPr>
        <p:spPr>
          <a:xfrm>
            <a:off x="1703388" y="188913"/>
            <a:ext cx="8280400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（四）促进教师从新手到熟手，从熟手到专家的成长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19461" name="圆角矩形 19460"/>
          <p:cNvSpPr/>
          <p:nvPr/>
        </p:nvSpPr>
        <p:spPr>
          <a:xfrm>
            <a:off x="855980" y="981075"/>
            <a:ext cx="10514330" cy="568833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FF330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、从新手到熟手的促进</a:t>
            </a:r>
            <a:r>
              <a:rPr lang="en-US" altLang="zh-CN" sz="2400" b="1">
                <a:solidFill>
                  <a:srgbClr val="FF3300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构建初级教师教育模式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变量考察（影响因素）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课中策略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教学技能的熟练掌握</a:t>
            </a:r>
            <a:r>
              <a:rPr lang="zh-CN" altLang="en-US" sz="2400" b="1" dirty="0">
                <a:latin typeface="Arial" panose="020B0604020202020204" pitchFamily="34" charset="0"/>
              </a:rPr>
              <a:t>是新手转化为熟手的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关键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    变量（</a:t>
            </a:r>
            <a:r>
              <a:rPr lang="zh-CN" altLang="en-US" sz="2400" b="1" dirty="0">
                <a:latin typeface="Arial" panose="020B0604020202020204" pitchFamily="34" charset="0"/>
              </a:rPr>
              <a:t>因素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）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影响转化的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最重要的心理因素</a:t>
            </a:r>
            <a:r>
              <a:rPr lang="zh-CN" altLang="en-US" sz="2400" b="1" dirty="0">
                <a:latin typeface="Arial" panose="020B0604020202020204" pitchFamily="34" charset="0"/>
              </a:rPr>
              <a:t>：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任务目标定向</a:t>
            </a:r>
            <a:r>
              <a:rPr lang="zh-CN" altLang="en-US" sz="2400" b="1" dirty="0">
                <a:latin typeface="Arial" panose="020B0604020202020204" pitchFamily="34" charset="0"/>
              </a:rPr>
              <a:t>成为重要的工作动机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良好</a:t>
            </a:r>
            <a:r>
              <a:rPr lang="zh-CN" altLang="en-US" sz="2400" b="1" dirty="0">
                <a:latin typeface="Arial" panose="020B0604020202020204" pitchFamily="34" charset="0"/>
              </a:rPr>
              <a:t>的精神质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人格</a:t>
            </a:r>
            <a:r>
              <a:rPr lang="zh-CN" altLang="en-US" sz="2400" b="1" dirty="0">
                <a:latin typeface="Arial" panose="020B0604020202020204" pitchFamily="34" charset="0"/>
              </a:rPr>
              <a:t>特点（随和、关心他人、乐群、宽容）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Arial" panose="020B0604020202020204" pitchFamily="34" charset="0"/>
              </a:rPr>
              <a:t>    的形成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转化策略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帮助</a:t>
            </a:r>
            <a:r>
              <a:rPr lang="zh-CN" altLang="en-US" sz="2400" b="1" dirty="0">
                <a:latin typeface="Arial" panose="020B0604020202020204" pitchFamily="34" charset="0"/>
              </a:rPr>
              <a:t>新手将注意力集中于教学的内在价值的认同上，尽快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树立现代教学观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充分发挥新手重视课前准备策略的优势，将之与课中策略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Arial" panose="020B0604020202020204" pitchFamily="34" charset="0"/>
              </a:rPr>
              <a:t>    有机结合，促使新手尽快获得调节课堂教学行为的程序性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Arial" panose="020B0604020202020204" pitchFamily="34" charset="0"/>
              </a:rPr>
              <a:t>    知识。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ldLvl="0" animBg="1"/>
      <p:bldP spid="19461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5" name="圆角矩形 20484"/>
          <p:cNvSpPr/>
          <p:nvPr/>
        </p:nvSpPr>
        <p:spPr>
          <a:xfrm>
            <a:off x="916940" y="981075"/>
            <a:ext cx="10500995" cy="568833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FF33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、从熟手到专家的促进</a:t>
            </a:r>
            <a:r>
              <a:rPr lang="en-US" altLang="zh-CN" sz="2400" b="1">
                <a:solidFill>
                  <a:srgbClr val="FF3300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构建高级教师教育模式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变量考察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课后评估和反思能力是熟手转化为专家的关键变量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影响转化的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最重要的心理因素</a:t>
            </a:r>
            <a:r>
              <a:rPr lang="zh-CN" altLang="en-US" sz="2400" b="1" dirty="0">
                <a:latin typeface="Arial" panose="020B0604020202020204" pitchFamily="34" charset="0"/>
              </a:rPr>
              <a:t>：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良好</a:t>
            </a:r>
            <a:r>
              <a:rPr lang="zh-CN" altLang="en-US" sz="2400" b="1" dirty="0">
                <a:latin typeface="Arial" panose="020B0604020202020204" pitchFamily="34" charset="0"/>
              </a:rPr>
              <a:t>的神经质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人格</a:t>
            </a:r>
            <a:r>
              <a:rPr lang="zh-CN" altLang="en-US" sz="2400" b="1" dirty="0">
                <a:latin typeface="Arial" panose="020B0604020202020204" pitchFamily="34" charset="0"/>
              </a:rPr>
              <a:t>特点（情绪稳定、善于自我调控、理智、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Arial" panose="020B0604020202020204" pitchFamily="34" charset="0"/>
              </a:rPr>
              <a:t>    重实际、自信和批判性强）的形成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高水平</a:t>
            </a:r>
            <a:r>
              <a:rPr lang="zh-CN" altLang="en-US" sz="2400" b="1" dirty="0">
                <a:latin typeface="Arial" panose="020B0604020202020204" pitchFamily="34" charset="0"/>
              </a:rPr>
              <a:t>的情感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承诺</a:t>
            </a:r>
            <a:r>
              <a:rPr lang="zh-CN" altLang="en-US" sz="2400" b="1" dirty="0">
                <a:latin typeface="Arial" panose="020B0604020202020204" pitchFamily="34" charset="0"/>
              </a:rPr>
              <a:t>和规范承诺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强烈的职业责任感、义务感和成就感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转化策略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重视增强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熟手</a:t>
            </a:r>
            <a:r>
              <a:rPr lang="zh-CN" altLang="en-US" sz="2400" b="1" dirty="0">
                <a:latin typeface="Arial" panose="020B0604020202020204" pitchFamily="34" charset="0"/>
              </a:rPr>
              <a:t>职业认同，</a:t>
            </a: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提高职业信念，理智调控情绪能力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形成职业的自尊和自信，使之获得成功体验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重视职业角色的自我完善和自我价值实现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使熟手走出停滞期，获得新发展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1508" name="组合 21507"/>
          <p:cNvGrpSpPr/>
          <p:nvPr/>
        </p:nvGrpSpPr>
        <p:grpSpPr>
          <a:xfrm>
            <a:off x="2351088" y="333375"/>
            <a:ext cx="7489825" cy="863600"/>
            <a:chOff x="385" y="1616"/>
            <a:chExt cx="4718" cy="544"/>
          </a:xfrm>
        </p:grpSpPr>
        <p:sp>
          <p:nvSpPr>
            <p:cNvPr id="21509" name="圆角矩形 21508"/>
            <p:cNvSpPr/>
            <p:nvPr/>
          </p:nvSpPr>
          <p:spPr>
            <a:xfrm>
              <a:off x="385" y="1616"/>
              <a:ext cx="4718" cy="54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66FFFF"/>
                </a:gs>
                <a:gs pos="50000">
                  <a:schemeClr val="bg1"/>
                </a:gs>
                <a:gs pos="100000">
                  <a:srgbClr val="66FFFF"/>
                </a:gs>
              </a:gsLst>
              <a:lin ang="540000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/>
            <a:p>
              <a:endParaRPr lang="zh-CN" altLang="en-US"/>
            </a:p>
          </p:txBody>
        </p:sp>
        <p:grpSp>
          <p:nvGrpSpPr>
            <p:cNvPr id="21510" name="组合 21509"/>
            <p:cNvGrpSpPr/>
            <p:nvPr/>
          </p:nvGrpSpPr>
          <p:grpSpPr>
            <a:xfrm>
              <a:off x="431" y="1616"/>
              <a:ext cx="1165" cy="544"/>
              <a:chOff x="999" y="1092"/>
              <a:chExt cx="768" cy="746"/>
            </a:xfrm>
          </p:grpSpPr>
          <p:sp>
            <p:nvSpPr>
              <p:cNvPr id="21511" name="圆角矩形 21510"/>
              <p:cNvSpPr/>
              <p:nvPr/>
            </p:nvSpPr>
            <p:spPr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rgbClr val="99FF99">
                      <a:gamma/>
                      <a:shade val="69804"/>
                      <a:invGamma/>
                    </a:srgbClr>
                  </a:gs>
                  <a:gs pos="50000">
                    <a:srgbClr val="99FF99"/>
                  </a:gs>
                  <a:gs pos="100000">
                    <a:srgbClr val="99FF99">
                      <a:gamma/>
                      <a:shade val="69804"/>
                      <a:invGamma/>
                    </a:srgbClr>
                  </a:gs>
                </a:gsLst>
                <a:lin ang="5400000" scaled="1"/>
                <a:tileRect/>
              </a:gra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 latinLnBrk="1"/>
                <a:endParaRPr sz="3600" dirty="0">
                  <a:solidFill>
                    <a:srgbClr val="99FF99"/>
                  </a:solidFill>
                  <a:latin typeface="굴림" pitchFamily="34" charset="-127"/>
                  <a:ea typeface="굴림" pitchFamily="34" charset="-127"/>
                </a:endParaRPr>
              </a:p>
            </p:txBody>
          </p:sp>
          <p:sp>
            <p:nvSpPr>
              <p:cNvPr id="21512" name="任意多边形 21511"/>
              <p:cNvSpPr/>
              <p:nvPr/>
            </p:nvSpPr>
            <p:spPr>
              <a:xfrm>
                <a:off x="1047" y="1140"/>
                <a:ext cx="383" cy="373"/>
              </a:xfrm>
              <a:custGeom>
                <a:avLst/>
                <a:gdLst/>
                <a:ahLst/>
                <a:cxnLst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</a:gsLst>
                <a:lin ang="27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513" name="文本框 21512"/>
              <p:cNvSpPr txBox="1"/>
              <p:nvPr/>
            </p:nvSpPr>
            <p:spPr>
              <a:xfrm>
                <a:off x="1075" y="1239"/>
                <a:ext cx="599" cy="5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zh-CN" altLang="en-US" sz="3200" b="1" dirty="0">
                    <a:solidFill>
                      <a:srgbClr val="FF3300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楷体_GB2312" pitchFamily="49" charset="-122"/>
                  </a:rPr>
                  <a:t>三</a:t>
                </a:r>
                <a:endParaRPr lang="zh-CN" altLang="en-US" sz="3200" b="1" dirty="0">
                  <a:solidFill>
                    <a:srgbClr val="FF33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</p:grpSp>
        <p:sp>
          <p:nvSpPr>
            <p:cNvPr id="21514" name="文本框 21513"/>
            <p:cNvSpPr txBox="1"/>
            <p:nvPr/>
          </p:nvSpPr>
          <p:spPr>
            <a:xfrm>
              <a:off x="1701" y="1706"/>
              <a:ext cx="3311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atinLnBrk="1">
                <a:spcBef>
                  <a:spcPct val="50000"/>
                </a:spcBef>
              </a:pPr>
              <a:r>
                <a:rPr lang="zh-CN" altLang="en-US" sz="3200" b="1" dirty="0">
                  <a:latin typeface="隶书" panose="02010509060101010101" pitchFamily="49" charset="-122"/>
                  <a:ea typeface="隶书" panose="02010509060101010101" pitchFamily="49" charset="-122"/>
                </a:rPr>
                <a:t>教师在学习和研究中成长</a:t>
              </a:r>
              <a:endPara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</p:grpSp>
      <p:sp>
        <p:nvSpPr>
          <p:cNvPr id="21515" name="圆角矩形 21514"/>
          <p:cNvSpPr/>
          <p:nvPr/>
        </p:nvSpPr>
        <p:spPr>
          <a:xfrm>
            <a:off x="2782888" y="1700213"/>
            <a:ext cx="6481762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（一）基于校本教研的专业发展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1516" name="圆角矩形 21515"/>
          <p:cNvSpPr/>
          <p:nvPr/>
        </p:nvSpPr>
        <p:spPr>
          <a:xfrm>
            <a:off x="2782888" y="2636838"/>
            <a:ext cx="6481762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（二）基于教学实践的专业发展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1517" name="圆角矩形 21516"/>
          <p:cNvSpPr/>
          <p:nvPr/>
        </p:nvSpPr>
        <p:spPr>
          <a:xfrm>
            <a:off x="2782888" y="3573463"/>
            <a:ext cx="6481762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（三）基于教学反思的专业发展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1518" name="圆角矩形 21517"/>
          <p:cNvSpPr/>
          <p:nvPr/>
        </p:nvSpPr>
        <p:spPr>
          <a:xfrm>
            <a:off x="2782888" y="4508500"/>
            <a:ext cx="6481762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（四）基于自我发展的专业发展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1519" name="圆角矩形 21518"/>
          <p:cNvSpPr/>
          <p:nvPr/>
        </p:nvSpPr>
        <p:spPr>
          <a:xfrm>
            <a:off x="2782888" y="5445125"/>
            <a:ext cx="6481762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（五）基于信息化环境的专业发展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0" bldLvl="0" animBg="1"/>
      <p:bldP spid="21516" grpId="0" bldLvl="0" animBg="1"/>
      <p:bldP spid="21517" grpId="0" bldLvl="0" animBg="1"/>
      <p:bldP spid="21518" grpId="0" bldLvl="0" animBg="1"/>
      <p:bldP spid="21519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4" name="组合 5123"/>
          <p:cNvGrpSpPr/>
          <p:nvPr>
            <p:custDataLst>
              <p:tags r:id="rId1"/>
            </p:custDataLst>
          </p:nvPr>
        </p:nvGrpSpPr>
        <p:grpSpPr>
          <a:xfrm>
            <a:off x="2351088" y="836613"/>
            <a:ext cx="7489825" cy="863600"/>
            <a:chOff x="385" y="1616"/>
            <a:chExt cx="4718" cy="544"/>
          </a:xfrm>
        </p:grpSpPr>
        <p:sp>
          <p:nvSpPr>
            <p:cNvPr id="5125" name="圆角矩形 5124"/>
            <p:cNvSpPr/>
            <p:nvPr>
              <p:custDataLst>
                <p:tags r:id="rId2"/>
              </p:custDataLst>
            </p:nvPr>
          </p:nvSpPr>
          <p:spPr>
            <a:xfrm>
              <a:off x="385" y="1616"/>
              <a:ext cx="4718" cy="54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66FFFF"/>
                </a:gs>
                <a:gs pos="50000">
                  <a:schemeClr val="bg1"/>
                </a:gs>
                <a:gs pos="100000">
                  <a:srgbClr val="66FFFF"/>
                </a:gs>
              </a:gsLst>
              <a:lin ang="540000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/>
            <a:p>
              <a:endParaRPr lang="zh-CN" altLang="en-US"/>
            </a:p>
          </p:txBody>
        </p:sp>
        <p:grpSp>
          <p:nvGrpSpPr>
            <p:cNvPr id="5126" name="组合 5125"/>
            <p:cNvGrpSpPr/>
            <p:nvPr/>
          </p:nvGrpSpPr>
          <p:grpSpPr>
            <a:xfrm>
              <a:off x="431" y="1616"/>
              <a:ext cx="1165" cy="544"/>
              <a:chOff x="999" y="1092"/>
              <a:chExt cx="768" cy="746"/>
            </a:xfrm>
          </p:grpSpPr>
          <p:sp>
            <p:nvSpPr>
              <p:cNvPr id="5127" name="圆角矩形 5126"/>
              <p:cNvSpPr/>
              <p:nvPr>
                <p:custDataLst>
                  <p:tags r:id="rId3"/>
                </p:custDataLst>
              </p:nvPr>
            </p:nvSpPr>
            <p:spPr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rgbClr val="99FF99">
                      <a:gamma/>
                      <a:shade val="69804"/>
                      <a:invGamma/>
                    </a:srgbClr>
                  </a:gs>
                  <a:gs pos="50000">
                    <a:srgbClr val="99FF99"/>
                  </a:gs>
                  <a:gs pos="100000">
                    <a:srgbClr val="99FF99">
                      <a:gamma/>
                      <a:shade val="69804"/>
                      <a:invGamma/>
                    </a:srgbClr>
                  </a:gs>
                </a:gsLst>
                <a:lin ang="5400000" scaled="1"/>
                <a:tileRect/>
              </a:gra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 latinLnBrk="1"/>
                <a:endParaRPr sz="3600" dirty="0">
                  <a:solidFill>
                    <a:srgbClr val="99FF99"/>
                  </a:solidFill>
                  <a:latin typeface="굴림" pitchFamily="34" charset="-127"/>
                  <a:ea typeface="굴림" pitchFamily="34" charset="-127"/>
                </a:endParaRPr>
              </a:p>
            </p:txBody>
          </p:sp>
          <p:sp>
            <p:nvSpPr>
              <p:cNvPr id="5128" name="任意多边形 5127"/>
              <p:cNvSpPr/>
              <p:nvPr>
                <p:custDataLst>
                  <p:tags r:id="rId4"/>
                </p:custDataLst>
              </p:nvPr>
            </p:nvSpPr>
            <p:spPr>
              <a:xfrm>
                <a:off x="1047" y="1140"/>
                <a:ext cx="383" cy="373"/>
              </a:xfrm>
              <a:custGeom>
                <a:avLst/>
                <a:gdLst/>
                <a:ahLst/>
                <a:cxnLst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</a:gsLst>
                <a:lin ang="27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29" name="文本框 5128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1075" y="1239"/>
                <a:ext cx="599" cy="5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zh-CN" altLang="en-US" sz="3200" b="1" dirty="0">
                    <a:solidFill>
                      <a:srgbClr val="FF3300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楷体_GB2312" pitchFamily="49" charset="-122"/>
                  </a:rPr>
                  <a:t>一</a:t>
                </a:r>
                <a:endParaRPr lang="zh-CN" altLang="en-US" sz="3200" b="1" dirty="0">
                  <a:solidFill>
                    <a:srgbClr val="FF33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</p:grpSp>
        <p:sp>
          <p:nvSpPr>
            <p:cNvPr id="5130" name="文本框 5129"/>
            <p:cNvSpPr txBox="1"/>
            <p:nvPr>
              <p:custDataLst>
                <p:tags r:id="rId6"/>
              </p:custDataLst>
            </p:nvPr>
          </p:nvSpPr>
          <p:spPr>
            <a:xfrm>
              <a:off x="1701" y="1706"/>
              <a:ext cx="3311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atinLnBrk="1">
                <a:spcBef>
                  <a:spcPct val="50000"/>
                </a:spcBef>
              </a:pPr>
              <a:r>
                <a:rPr lang="zh-CN" altLang="en-US" sz="3200" b="1" dirty="0">
                  <a:latin typeface="隶书" panose="02010509060101010101" pitchFamily="49" charset="-122"/>
                  <a:ea typeface="隶书" panose="02010509060101010101" pitchFamily="49" charset="-122"/>
                </a:rPr>
                <a:t>教师自主发展</a:t>
              </a:r>
              <a:endPara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</p:grpSp>
      <p:grpSp>
        <p:nvGrpSpPr>
          <p:cNvPr id="5131" name="组合 5130"/>
          <p:cNvGrpSpPr/>
          <p:nvPr>
            <p:custDataLst>
              <p:tags r:id="rId7"/>
            </p:custDataLst>
          </p:nvPr>
        </p:nvGrpSpPr>
        <p:grpSpPr>
          <a:xfrm>
            <a:off x="2351088" y="2349500"/>
            <a:ext cx="7489825" cy="863600"/>
            <a:chOff x="385" y="1616"/>
            <a:chExt cx="4718" cy="544"/>
          </a:xfrm>
        </p:grpSpPr>
        <p:sp>
          <p:nvSpPr>
            <p:cNvPr id="5132" name="圆角矩形 5131"/>
            <p:cNvSpPr/>
            <p:nvPr>
              <p:custDataLst>
                <p:tags r:id="rId8"/>
              </p:custDataLst>
            </p:nvPr>
          </p:nvSpPr>
          <p:spPr>
            <a:xfrm>
              <a:off x="385" y="1616"/>
              <a:ext cx="4718" cy="54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66FFFF"/>
                </a:gs>
                <a:gs pos="50000">
                  <a:schemeClr val="bg1"/>
                </a:gs>
                <a:gs pos="100000">
                  <a:srgbClr val="66FFFF"/>
                </a:gs>
              </a:gsLst>
              <a:lin ang="540000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/>
            <a:p>
              <a:endParaRPr lang="zh-CN" altLang="en-US"/>
            </a:p>
          </p:txBody>
        </p:sp>
        <p:grpSp>
          <p:nvGrpSpPr>
            <p:cNvPr id="5133" name="组合 5132"/>
            <p:cNvGrpSpPr/>
            <p:nvPr/>
          </p:nvGrpSpPr>
          <p:grpSpPr>
            <a:xfrm>
              <a:off x="431" y="1616"/>
              <a:ext cx="1165" cy="544"/>
              <a:chOff x="999" y="1092"/>
              <a:chExt cx="768" cy="746"/>
            </a:xfrm>
          </p:grpSpPr>
          <p:sp>
            <p:nvSpPr>
              <p:cNvPr id="5134" name="圆角矩形 5133"/>
              <p:cNvSpPr/>
              <p:nvPr>
                <p:custDataLst>
                  <p:tags r:id="rId9"/>
                </p:custDataLst>
              </p:nvPr>
            </p:nvSpPr>
            <p:spPr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rgbClr val="99FF99">
                      <a:gamma/>
                      <a:shade val="69804"/>
                      <a:invGamma/>
                    </a:srgbClr>
                  </a:gs>
                  <a:gs pos="50000">
                    <a:srgbClr val="99FF99"/>
                  </a:gs>
                  <a:gs pos="100000">
                    <a:srgbClr val="99FF99">
                      <a:gamma/>
                      <a:shade val="69804"/>
                      <a:invGamma/>
                    </a:srgbClr>
                  </a:gs>
                </a:gsLst>
                <a:lin ang="5400000" scaled="1"/>
                <a:tileRect/>
              </a:gra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 latinLnBrk="1"/>
                <a:endParaRPr sz="3600" dirty="0">
                  <a:solidFill>
                    <a:srgbClr val="99FF99"/>
                  </a:solidFill>
                  <a:latin typeface="굴림" pitchFamily="34" charset="-127"/>
                  <a:ea typeface="굴림" pitchFamily="34" charset="-127"/>
                </a:endParaRPr>
              </a:p>
            </p:txBody>
          </p:sp>
          <p:sp>
            <p:nvSpPr>
              <p:cNvPr id="5135" name="任意多边形 5134"/>
              <p:cNvSpPr/>
              <p:nvPr>
                <p:custDataLst>
                  <p:tags r:id="rId10"/>
                </p:custDataLst>
              </p:nvPr>
            </p:nvSpPr>
            <p:spPr>
              <a:xfrm>
                <a:off x="1047" y="1140"/>
                <a:ext cx="383" cy="373"/>
              </a:xfrm>
              <a:custGeom>
                <a:avLst/>
                <a:gdLst/>
                <a:ahLst/>
                <a:cxnLst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</a:gsLst>
                <a:lin ang="27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36" name="文本框 5135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1075" y="1239"/>
                <a:ext cx="599" cy="5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zh-CN" altLang="en-US" sz="3200" b="1" dirty="0">
                    <a:solidFill>
                      <a:srgbClr val="FF3300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楷体_GB2312" pitchFamily="49" charset="-122"/>
                  </a:rPr>
                  <a:t>二</a:t>
                </a:r>
                <a:endParaRPr lang="zh-CN" altLang="en-US" sz="3200" b="1" dirty="0">
                  <a:solidFill>
                    <a:srgbClr val="FF33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</p:grpSp>
        <p:sp>
          <p:nvSpPr>
            <p:cNvPr id="5137" name="文本框 5136"/>
            <p:cNvSpPr txBox="1"/>
            <p:nvPr>
              <p:custDataLst>
                <p:tags r:id="rId12"/>
              </p:custDataLst>
            </p:nvPr>
          </p:nvSpPr>
          <p:spPr>
            <a:xfrm>
              <a:off x="1701" y="1706"/>
              <a:ext cx="3311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atinLnBrk="1">
                <a:spcBef>
                  <a:spcPct val="50000"/>
                </a:spcBef>
              </a:pPr>
              <a:r>
                <a:rPr lang="zh-CN" altLang="en-US" sz="3200" b="1" dirty="0">
                  <a:latin typeface="隶书" panose="02010509060101010101" pitchFamily="49" charset="-122"/>
                  <a:ea typeface="隶书" panose="02010509060101010101" pitchFamily="49" charset="-122"/>
                </a:rPr>
                <a:t>教师教学专长的发展</a:t>
              </a:r>
              <a:endPara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</p:grpSp>
      <p:grpSp>
        <p:nvGrpSpPr>
          <p:cNvPr id="5138" name="组合 5137"/>
          <p:cNvGrpSpPr/>
          <p:nvPr>
            <p:custDataLst>
              <p:tags r:id="rId13"/>
            </p:custDataLst>
          </p:nvPr>
        </p:nvGrpSpPr>
        <p:grpSpPr>
          <a:xfrm>
            <a:off x="2351088" y="3860800"/>
            <a:ext cx="7489825" cy="863600"/>
            <a:chOff x="385" y="1616"/>
            <a:chExt cx="4718" cy="544"/>
          </a:xfrm>
        </p:grpSpPr>
        <p:sp>
          <p:nvSpPr>
            <p:cNvPr id="5139" name="圆角矩形 5138"/>
            <p:cNvSpPr/>
            <p:nvPr>
              <p:custDataLst>
                <p:tags r:id="rId14"/>
              </p:custDataLst>
            </p:nvPr>
          </p:nvSpPr>
          <p:spPr>
            <a:xfrm>
              <a:off x="385" y="1616"/>
              <a:ext cx="4718" cy="54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66FFFF"/>
                </a:gs>
                <a:gs pos="50000">
                  <a:schemeClr val="bg1"/>
                </a:gs>
                <a:gs pos="100000">
                  <a:srgbClr val="66FFFF"/>
                </a:gs>
              </a:gsLst>
              <a:lin ang="540000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/>
            <a:p>
              <a:endParaRPr lang="zh-CN" altLang="en-US"/>
            </a:p>
          </p:txBody>
        </p:sp>
        <p:grpSp>
          <p:nvGrpSpPr>
            <p:cNvPr id="5140" name="组合 5139"/>
            <p:cNvGrpSpPr/>
            <p:nvPr/>
          </p:nvGrpSpPr>
          <p:grpSpPr>
            <a:xfrm>
              <a:off x="431" y="1616"/>
              <a:ext cx="1165" cy="544"/>
              <a:chOff x="999" y="1092"/>
              <a:chExt cx="768" cy="746"/>
            </a:xfrm>
          </p:grpSpPr>
          <p:sp>
            <p:nvSpPr>
              <p:cNvPr id="5141" name="圆角矩形 5140"/>
              <p:cNvSpPr/>
              <p:nvPr>
                <p:custDataLst>
                  <p:tags r:id="rId15"/>
                </p:custDataLst>
              </p:nvPr>
            </p:nvSpPr>
            <p:spPr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rgbClr val="99FF99">
                      <a:gamma/>
                      <a:shade val="69804"/>
                      <a:invGamma/>
                    </a:srgbClr>
                  </a:gs>
                  <a:gs pos="50000">
                    <a:srgbClr val="99FF99"/>
                  </a:gs>
                  <a:gs pos="100000">
                    <a:srgbClr val="99FF99">
                      <a:gamma/>
                      <a:shade val="69804"/>
                      <a:invGamma/>
                    </a:srgbClr>
                  </a:gs>
                </a:gsLst>
                <a:lin ang="5400000" scaled="1"/>
                <a:tileRect/>
              </a:gra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 latinLnBrk="1"/>
                <a:endParaRPr sz="3600" dirty="0">
                  <a:solidFill>
                    <a:srgbClr val="99FF99"/>
                  </a:solidFill>
                  <a:latin typeface="굴림" pitchFamily="34" charset="-127"/>
                  <a:ea typeface="굴림" pitchFamily="34" charset="-127"/>
                </a:endParaRPr>
              </a:p>
            </p:txBody>
          </p:sp>
          <p:sp>
            <p:nvSpPr>
              <p:cNvPr id="5142" name="任意多边形 5141"/>
              <p:cNvSpPr/>
              <p:nvPr>
                <p:custDataLst>
                  <p:tags r:id="rId16"/>
                </p:custDataLst>
              </p:nvPr>
            </p:nvSpPr>
            <p:spPr>
              <a:xfrm>
                <a:off x="1047" y="1140"/>
                <a:ext cx="383" cy="373"/>
              </a:xfrm>
              <a:custGeom>
                <a:avLst/>
                <a:gdLst/>
                <a:ahLst/>
                <a:cxnLst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</a:gsLst>
                <a:lin ang="27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5143" name="文本框 5142"/>
              <p:cNvSpPr txBox="1"/>
              <p:nvPr>
                <p:custDataLst>
                  <p:tags r:id="rId17"/>
                </p:custDataLst>
              </p:nvPr>
            </p:nvSpPr>
            <p:spPr>
              <a:xfrm>
                <a:off x="1075" y="1239"/>
                <a:ext cx="599" cy="5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zh-CN" altLang="en-US" sz="3200" b="1" dirty="0">
                    <a:solidFill>
                      <a:srgbClr val="FF3300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楷体_GB2312" pitchFamily="49" charset="-122"/>
                  </a:rPr>
                  <a:t>三</a:t>
                </a:r>
                <a:endParaRPr lang="zh-CN" altLang="en-US" sz="3200" b="1" dirty="0">
                  <a:solidFill>
                    <a:srgbClr val="FF33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</p:grpSp>
        <p:sp>
          <p:nvSpPr>
            <p:cNvPr id="5144" name="文本框 5143"/>
            <p:cNvSpPr txBox="1"/>
            <p:nvPr>
              <p:custDataLst>
                <p:tags r:id="rId18"/>
              </p:custDataLst>
            </p:nvPr>
          </p:nvSpPr>
          <p:spPr>
            <a:xfrm>
              <a:off x="1701" y="1706"/>
              <a:ext cx="3311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atinLnBrk="1">
                <a:spcBef>
                  <a:spcPct val="50000"/>
                </a:spcBef>
              </a:pPr>
              <a:r>
                <a:rPr lang="zh-CN" altLang="en-US" sz="3200" b="1" dirty="0">
                  <a:latin typeface="隶书" panose="02010509060101010101" pitchFamily="49" charset="-122"/>
                  <a:ea typeface="隶书" panose="02010509060101010101" pitchFamily="49" charset="-122"/>
                </a:rPr>
                <a:t>教师在学习和研究中成长</a:t>
              </a:r>
              <a:endPara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2" name="圆角矩形 22531"/>
          <p:cNvSpPr/>
          <p:nvPr/>
        </p:nvSpPr>
        <p:spPr>
          <a:xfrm>
            <a:off x="1703388" y="260350"/>
            <a:ext cx="6481762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（一）基于校本教研的专业发展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2533" name="圆角矩形 22532"/>
          <p:cNvSpPr/>
          <p:nvPr/>
        </p:nvSpPr>
        <p:spPr>
          <a:xfrm>
            <a:off x="1042670" y="1052830"/>
            <a:ext cx="10408285" cy="44640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、校本研究理论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校本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latin typeface="Arial" panose="020B0604020202020204" pitchFamily="34" charset="0"/>
              </a:rPr>
              <a:t>为了学校</a:t>
            </a:r>
            <a:r>
              <a:rPr lang="en-US" altLang="zh-CN" sz="2000" b="1">
                <a:latin typeface="Arial" panose="020B0604020202020204" pitchFamily="34" charset="0"/>
              </a:rPr>
              <a:t>——</a:t>
            </a:r>
            <a:r>
              <a:rPr lang="zh-CN" altLang="en-US" sz="2000" b="1" dirty="0">
                <a:latin typeface="Arial" panose="020B0604020202020204" pitchFamily="34" charset="0"/>
              </a:rPr>
              <a:t>以改进学校教育教学实践，解决学校发展实际问题为目的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latin typeface="Arial" panose="020B0604020202020204" pitchFamily="34" charset="0"/>
              </a:rPr>
              <a:t>在学校中</a:t>
            </a:r>
            <a:r>
              <a:rPr lang="en-US" altLang="zh-CN" sz="2000" b="1">
                <a:latin typeface="Arial" panose="020B0604020202020204" pitchFamily="34" charset="0"/>
              </a:rPr>
              <a:t>——</a:t>
            </a:r>
            <a:r>
              <a:rPr lang="zh-CN" altLang="en-US" sz="2000" b="1" dirty="0">
                <a:latin typeface="Arial" panose="020B0604020202020204" pitchFamily="34" charset="0"/>
              </a:rPr>
              <a:t>学校教师群体是教学研究的主体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latin typeface="Arial" panose="020B0604020202020204" pitchFamily="34" charset="0"/>
              </a:rPr>
              <a:t>基于学校</a:t>
            </a:r>
            <a:r>
              <a:rPr lang="en-US" altLang="zh-CN" sz="2000" b="1">
                <a:latin typeface="Arial" panose="020B0604020202020204" pitchFamily="34" charset="0"/>
              </a:rPr>
              <a:t>——</a:t>
            </a:r>
            <a:r>
              <a:rPr lang="zh-CN" altLang="en-US" sz="2000" b="1" dirty="0">
                <a:latin typeface="Arial" panose="020B0604020202020204" pitchFamily="34" charset="0"/>
              </a:rPr>
              <a:t>教研问题来源于学校自身发展实际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教学改革、教学建设、教学管理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学校发展、教师发展、学生发展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校本教研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以学校为研究之所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以教师为研究主体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以行动研究为主要方式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以研究和解决学校教学实际情境问题、改进教学为目的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2534" name="圆角矩形 22533"/>
          <p:cNvSpPr/>
          <p:nvPr/>
        </p:nvSpPr>
        <p:spPr>
          <a:xfrm>
            <a:off x="1703388" y="5589588"/>
            <a:ext cx="8785225" cy="10795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校本教研</a:t>
            </a:r>
            <a:r>
              <a:rPr lang="zh-CN" altLang="en-US" sz="2000" b="1" dirty="0">
                <a:latin typeface="Arial" panose="020B0604020202020204" pitchFamily="34" charset="0"/>
              </a:rPr>
              <a:t>是以学校为研究之所，以教师为研究主体，以行动研究为主要方式，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</a:pPr>
            <a:r>
              <a:rPr lang="zh-CN" altLang="en-US" sz="2000" b="1" dirty="0">
                <a:latin typeface="Arial" panose="020B0604020202020204" pitchFamily="34" charset="0"/>
              </a:rPr>
              <a:t>研究教学的实际情境中面临的问题并加以解决，从而改进教学的新型的教师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</a:pPr>
            <a:r>
              <a:rPr lang="zh-CN" altLang="en-US" sz="2000" b="1" dirty="0">
                <a:latin typeface="Arial" panose="020B0604020202020204" pitchFamily="34" charset="0"/>
              </a:rPr>
              <a:t>研究方方式。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ldLvl="0" animBg="1"/>
      <p:bldP spid="22533" grpId="0" bldLvl="0" animBg="1"/>
      <p:bldP spid="22534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6" name="圆角矩形 23555"/>
          <p:cNvSpPr/>
          <p:nvPr/>
        </p:nvSpPr>
        <p:spPr>
          <a:xfrm>
            <a:off x="875030" y="333375"/>
            <a:ext cx="10515600" cy="633603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AutoNum type="circleNumDbPlain" startAt="3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校本教研的特征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latin typeface="Arial" panose="020B0604020202020204" pitchFamily="34" charset="0"/>
              </a:rPr>
              <a:t>教师是校本教研的主体和核心力量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latin typeface="Arial" panose="020B0604020202020204" pitchFamily="34" charset="0"/>
              </a:rPr>
              <a:t>学校是校本教研的基地</a:t>
            </a:r>
            <a:r>
              <a:rPr lang="en-US" altLang="zh-CN" sz="2000" b="1">
                <a:latin typeface="Arial" panose="020B0604020202020204" pitchFamily="34" charset="0"/>
              </a:rPr>
              <a:t>——</a:t>
            </a:r>
            <a:r>
              <a:rPr lang="zh-CN" altLang="en-US" sz="2000" b="1" dirty="0">
                <a:latin typeface="Arial" panose="020B0604020202020204" pitchFamily="34" charset="0"/>
              </a:rPr>
              <a:t>在学校中研究、在日常专业实践中研究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latin typeface="Arial" panose="020B0604020202020204" pitchFamily="34" charset="0"/>
              </a:rPr>
              <a:t>教学活动是校本教研的主要对象</a:t>
            </a:r>
            <a:endParaRPr lang="zh-CN" altLang="en-US" sz="2000" b="1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目的在于改进教学、提高教学效果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促进学校发展和教师自身专业发展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4"/>
            </a:pPr>
            <a:r>
              <a:rPr lang="zh-CN" altLang="en-US" sz="2000" b="1" dirty="0">
                <a:latin typeface="Arial" panose="020B0604020202020204" pitchFamily="34" charset="0"/>
              </a:rPr>
              <a:t>教师行动研究是校本教研的基本方式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在学校中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通过教学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为了教学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4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校本教研的特点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研究主体与实践主体的合一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校本研究的情境性和过程性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反思性批判</a:t>
            </a:r>
            <a:r>
              <a:rPr lang="en-US" altLang="zh-CN" sz="2400" b="1">
                <a:latin typeface="Arial" panose="020B0604020202020204" pitchFamily="34" charset="0"/>
              </a:rPr>
              <a:t>—</a:t>
            </a:r>
            <a:r>
              <a:rPr lang="zh-CN" altLang="en-US" sz="2400" b="1" dirty="0">
                <a:latin typeface="Arial" panose="020B0604020202020204" pitchFamily="34" charset="0"/>
              </a:rPr>
              <a:t>对关注什么、解决什么、自身实践进行反思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个性化</a:t>
            </a:r>
            <a:r>
              <a:rPr lang="en-US" altLang="zh-CN" sz="2400" b="1"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latin typeface="Arial" panose="020B0604020202020204" pitchFamily="34" charset="0"/>
              </a:rPr>
              <a:t>学校、教师、研究过程及研究成果的个体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80" name="圆角矩形 24579"/>
          <p:cNvSpPr/>
          <p:nvPr/>
        </p:nvSpPr>
        <p:spPr>
          <a:xfrm>
            <a:off x="983615" y="260350"/>
            <a:ext cx="10340340" cy="511365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、校本研究的实质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行动研究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行动研究：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</a:t>
            </a:r>
            <a:r>
              <a:rPr lang="zh-CN" altLang="en-US" sz="2400" b="1" dirty="0">
                <a:latin typeface="Arial" panose="020B0604020202020204" pitchFamily="34" charset="0"/>
              </a:rPr>
              <a:t>为改进教学实践、提高实践水平，通过自身的教育教学实践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Arial" panose="020B0604020202020204" pitchFamily="34" charset="0"/>
              </a:rPr>
              <a:t>   所进行的研究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为行动而研究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在行动中研究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对行动研究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行动研究取向的三个基本理念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首先，教学实践过程即研究过程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其次，教师即研究者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latin typeface="Arial" panose="020B0604020202020204" pitchFamily="34" charset="0"/>
              </a:rPr>
              <a:t>再次，课堂是实验室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3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行动研究模式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勒温：“问题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计划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行动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观察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评价”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凯米斯：“计划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行动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观察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反思”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4581" name="圆角矩形 24580"/>
          <p:cNvSpPr/>
          <p:nvPr/>
        </p:nvSpPr>
        <p:spPr>
          <a:xfrm>
            <a:off x="1703388" y="5661025"/>
            <a:ext cx="8785225" cy="93503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</a:pPr>
            <a:r>
              <a:rPr lang="en-US" altLang="zh-CN" sz="2400" b="1" dirty="0">
                <a:latin typeface="Arial" panose="020B0604020202020204" pitchFamily="34" charset="0"/>
              </a:rPr>
              <a:t>       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教师行动研究</a:t>
            </a:r>
            <a:r>
              <a:rPr lang="zh-CN" altLang="en-US" sz="2400" b="1" dirty="0">
                <a:latin typeface="Arial" panose="020B0604020202020204" pitchFamily="34" charset="0"/>
              </a:rPr>
              <a:t>即“在教育教学中，通过教育教学，为了教育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教学”的研究，是教师进行教育研究最主要、也是最适宜的方式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ldLvl="0" animBg="1"/>
      <p:bldP spid="24581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4" name="圆角矩形 25603"/>
          <p:cNvSpPr/>
          <p:nvPr/>
        </p:nvSpPr>
        <p:spPr>
          <a:xfrm>
            <a:off x="1000125" y="260350"/>
            <a:ext cx="10370185" cy="6407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、校本研究的构成要素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教师个体：自我反思</a:t>
            </a:r>
            <a:endParaRPr lang="zh-CN" altLang="en-US" sz="22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教师群体：合作对话</a:t>
            </a:r>
            <a:endParaRPr lang="zh-CN" altLang="en-US" sz="22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专业教育研究人员：专业支持</a:t>
            </a:r>
            <a:endParaRPr lang="zh-CN" altLang="en-US" sz="22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教师个体</a:t>
            </a:r>
            <a:r>
              <a:rPr lang="en-US" altLang="zh-CN" sz="2200" b="1">
                <a:solidFill>
                  <a:srgbClr val="0000FF"/>
                </a:solidFill>
                <a:latin typeface="Arial" panose="020B0604020202020204" pitchFamily="34" charset="0"/>
              </a:rPr>
              <a:t>—</a:t>
            </a: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自我反思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200" b="1" dirty="0">
                <a:latin typeface="Arial" panose="020B0604020202020204" pitchFamily="34" charset="0"/>
              </a:rPr>
              <a:t>校本教研中，教师最重要、最合适的方式就是自我反思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200" b="1" dirty="0">
                <a:latin typeface="Arial" panose="020B0604020202020204" pitchFamily="34" charset="0"/>
              </a:rPr>
              <a:t>教师自我发思的重要形态就是反思性教学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反思性教学</a:t>
            </a: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本质上</a:t>
            </a:r>
            <a:r>
              <a:rPr lang="zh-CN" altLang="en-US" sz="2200" b="1" dirty="0">
                <a:latin typeface="Arial" panose="020B0604020202020204" pitchFamily="34" charset="0"/>
              </a:rPr>
              <a:t>就是教师的</a:t>
            </a: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自我导向的学习方式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反思性教学的意义</a:t>
            </a:r>
            <a:r>
              <a:rPr lang="zh-CN" altLang="en-US" sz="2200" b="1" dirty="0">
                <a:latin typeface="Arial" panose="020B0604020202020204" pitchFamily="34" charset="0"/>
              </a:rPr>
              <a:t>：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形成以探究为核心的专业生活方式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更自觉、更理性地去实践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积累情境化知识、拓展教育策略库，提升满意度，体验价值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反思性教学的特征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指向教师自身实践：行动、情境；行为，缄默知识和内隐智慧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具有研究性质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目的在于提高教育质量、促进学生学习和发展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是一个循环往复、不断提高的过程</a:t>
            </a:r>
            <a:endParaRPr lang="zh-CN" altLang="en-US" sz="2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8" name="圆角矩形 26627"/>
          <p:cNvSpPr/>
          <p:nvPr/>
        </p:nvSpPr>
        <p:spPr>
          <a:xfrm>
            <a:off x="1018540" y="260350"/>
            <a:ext cx="10413365" cy="44640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教师群体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互助合作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合作探究</a:t>
            </a:r>
            <a:r>
              <a:rPr lang="zh-CN" altLang="en-US" sz="2400" b="1" dirty="0">
                <a:latin typeface="Arial" panose="020B0604020202020204" pitchFamily="34" charset="0"/>
              </a:rPr>
              <a:t>是教师文化的核心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同伴支持</a:t>
            </a:r>
            <a:r>
              <a:rPr lang="zh-CN" altLang="en-US" sz="2400" b="1" dirty="0">
                <a:latin typeface="Arial" panose="020B0604020202020204" pitchFamily="34" charset="0"/>
              </a:rPr>
              <a:t>是教师专业发展中最有价值的资源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教师群体是教师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专业共同体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学习共同体、合作学习者</a:t>
            </a:r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同伴支持的实质是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对话</a:t>
            </a:r>
            <a:r>
              <a:rPr lang="zh-CN" altLang="en-US" sz="2400" b="1" dirty="0">
                <a:latin typeface="Arial" panose="020B0604020202020204" pitchFamily="34" charset="0"/>
              </a:rPr>
              <a:t>、探究合作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“对话的实质不仅仅是对话双方在意义层面上进行交流，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Arial" panose="020B0604020202020204" pitchFamily="34" charset="0"/>
              </a:rPr>
              <a:t>    而且是对话各方通过互动进行意义的重构”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对话的目的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将对话各方个体性知识转化为主体间性的知识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达到共识、共享、共进，求同存异，重构知识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教师必须学会与同事对话。摒弃个人主义、专业保护主义、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Arial" panose="020B0604020202020204" pitchFamily="34" charset="0"/>
              </a:rPr>
              <a:t>    遵从的文化。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6629" name="圆角矩形 26628"/>
          <p:cNvSpPr/>
          <p:nvPr/>
        </p:nvSpPr>
        <p:spPr>
          <a:xfrm>
            <a:off x="1703388" y="4797425"/>
            <a:ext cx="8785225" cy="18716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AutoNum type="circleNumDbPlain" startAt="3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专业教育研究人员：专业支持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Arial" panose="020B0604020202020204" pitchFamily="34" charset="0"/>
              </a:rPr>
              <a:t>专业支持是校本教研收到实效、得以深化发展的重要支撑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教师必须主动获得专业支持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专业教学研究人员必须转变角色，从领导者、检查者或专家转变为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000" b="1" dirty="0">
                <a:latin typeface="Arial" panose="020B0604020202020204" pitchFamily="34" charset="0"/>
              </a:rPr>
              <a:t>     教学研究的参与者、合作者和专业支持者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ldLvl="0" animBg="1"/>
      <p:bldP spid="26629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6" name="圆角矩形 28675"/>
          <p:cNvSpPr/>
          <p:nvPr/>
        </p:nvSpPr>
        <p:spPr>
          <a:xfrm>
            <a:off x="1042670" y="260350"/>
            <a:ext cx="10316210" cy="6407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、如何开展校本教研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成就教师、成就学校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学校：提供发展的空间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首先，学校为教师打造一个浓厚的学习和研究的氛围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其次，学校要为教师提供多种学习机会（学习环境、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latin typeface="Arial" panose="020B0604020202020204" pitchFamily="34" charset="0"/>
              </a:rPr>
              <a:t>    研修机会）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管理：为校本研究护航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建立反思、合作、行动研究的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校本教研制度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把问题转化为课题，建立全员参与的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校本科研制度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制定体验性、实践性、反思性学习模式为特点的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理论学习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    制度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建立健全民主多元的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人本管理制度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制定合理、公正、有效的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激励制度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3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课题：创设研究特色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3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教师：不仅仅是教书匠</a:t>
            </a:r>
            <a:endParaRPr lang="zh-CN" altLang="en-US" sz="22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bldLvl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700" name="圆角矩形 29699"/>
          <p:cNvSpPr/>
          <p:nvPr/>
        </p:nvSpPr>
        <p:spPr>
          <a:xfrm>
            <a:off x="1176655" y="260350"/>
            <a:ext cx="10148570" cy="6407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共建有活力的课堂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教的改革</a:t>
            </a:r>
            <a:endParaRPr lang="zh-CN" altLang="en-US" sz="22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200" b="1">
                <a:latin typeface="Arial" panose="020B0604020202020204" pitchFamily="34" charset="0"/>
              </a:rPr>
              <a:t>——</a:t>
            </a:r>
            <a:r>
              <a:rPr lang="zh-CN" altLang="en-US" sz="2200" b="1" dirty="0">
                <a:latin typeface="Arial" panose="020B0604020202020204" pitchFamily="34" charset="0"/>
              </a:rPr>
              <a:t>以课堂为主阵地、以课改为导向、寻求问题、建设活力课堂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首先，组织学习课改精神，树立新课程理念，转变教学行为方式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让教师参与课改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让教师在互动中不断成长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学的改革</a:t>
            </a:r>
            <a:endParaRPr lang="zh-CN" altLang="en-US" sz="22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200" b="1">
                <a:latin typeface="Arial" panose="020B0604020202020204" pitchFamily="34" charset="0"/>
              </a:rPr>
              <a:t>——</a:t>
            </a:r>
            <a:r>
              <a:rPr lang="zh-CN" altLang="en-US" sz="2200" b="1" dirty="0">
                <a:latin typeface="Arial" panose="020B0604020202020204" pitchFamily="34" charset="0"/>
              </a:rPr>
              <a:t>帮助学生改变学习方式，提高学生学习兴趣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首先要给学生表现空间，调动学生兴趣，让学生在自主、合作、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200" b="1" dirty="0">
                <a:latin typeface="Arial" panose="020B0604020202020204" pitchFamily="34" charset="0"/>
              </a:rPr>
              <a:t>     探究学习中，发挥创造力和主动性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教师要呈现给学生问题情境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学生在教师引导下在具体情境中发现问题、提出问题、解决问题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其次，要善于利用课程资源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再次，要让学生亲历学习过程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另外，课堂上注重实践性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AutoNum type="circleNumDbPlain" startAt="3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构建和谐校园生态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AutoNum type="alphaLcParenR"/>
            </a:pPr>
            <a:r>
              <a:rPr lang="zh-CN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教师与学生：爱意味着尊重</a:t>
            </a:r>
            <a:endParaRPr lang="zh-CN" altLang="en-US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AutoNum type="alphaLcParenR"/>
            </a:pPr>
            <a:r>
              <a:rPr lang="zh-CN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校长与学生：零距离对话</a:t>
            </a:r>
            <a:endParaRPr lang="zh-CN" altLang="en-US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AutoNum type="alphaLcParenR"/>
            </a:pPr>
            <a:r>
              <a:rPr lang="zh-CN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领导与教师：相互感动着</a:t>
            </a:r>
            <a:endParaRPr lang="zh-CN" altLang="en-US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bldLvl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2" name="圆角矩形 27651"/>
          <p:cNvSpPr/>
          <p:nvPr/>
        </p:nvSpPr>
        <p:spPr>
          <a:xfrm>
            <a:off x="1703388" y="260350"/>
            <a:ext cx="6481762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（二）基于教学实践的专业发展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7653" name="圆角矩形 27652"/>
          <p:cNvSpPr/>
          <p:nvPr/>
        </p:nvSpPr>
        <p:spPr>
          <a:xfrm>
            <a:off x="1271905" y="1052830"/>
            <a:ext cx="9906635" cy="56146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、实践性知识与内隐学习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实践性知识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教师的实践性知识是教师在实际教学活动中通过反思并结合相关教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育理论而逐步形成的一类知识，包括情境知识、学习者的知识、自我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的知识、案例知识、策略知识等。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教师的个人实践性知识是相对于理论知识而言，内化于教师信念中，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支配着教师的思想和行为，外现于教师的日常教育教学行为中，是教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师“真正的理论”，是教师在课堂教学过程中所具有的的课堂情境知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识以及相应的知识。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教师实践性知识也叫做教师经验或教师的实践智慧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教师实践性知识是影响教师教学的重要因素，在教师成长中</a:t>
            </a:r>
            <a:r>
              <a:rPr lang="zh-CN" altLang="en-US" sz="2200" b="1" dirty="0">
                <a:latin typeface="Arial" panose="020B0604020202020204" pitchFamily="34" charset="0"/>
              </a:rPr>
              <a:t>具有重要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200" b="1" dirty="0">
                <a:latin typeface="Arial" panose="020B0604020202020204" pitchFamily="34" charset="0"/>
              </a:rPr>
              <a:t>意义。</a:t>
            </a:r>
            <a:endParaRPr lang="zh-CN" altLang="en-US" sz="2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ldLvl="0" animBg="1"/>
      <p:bldP spid="27653" grpId="0" bldLvl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2" name="圆角矩形 32771"/>
          <p:cNvSpPr/>
          <p:nvPr/>
        </p:nvSpPr>
        <p:spPr>
          <a:xfrm>
            <a:off x="1052195" y="260350"/>
            <a:ext cx="10170160" cy="6407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endParaRPr lang="en-US" altLang="zh-CN" sz="22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教师实践性知识的特点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情境性</a:t>
            </a:r>
            <a:r>
              <a:rPr lang="en-US" altLang="zh-CN" sz="2200" b="1">
                <a:latin typeface="Arial" panose="020B0604020202020204" pitchFamily="34" charset="0"/>
              </a:rPr>
              <a:t>——</a:t>
            </a:r>
            <a:r>
              <a:rPr lang="zh-CN" altLang="en-US" sz="2200" b="1" dirty="0">
                <a:latin typeface="Arial" panose="020B0604020202020204" pitchFamily="34" charset="0"/>
              </a:rPr>
              <a:t>存在于复杂教育情境的经验性知识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个体性</a:t>
            </a:r>
            <a:r>
              <a:rPr lang="en-US" altLang="zh-CN" sz="2200" b="1">
                <a:latin typeface="Arial" panose="020B0604020202020204" pitchFamily="34" charset="0"/>
              </a:rPr>
              <a:t>——</a:t>
            </a:r>
            <a:r>
              <a:rPr lang="zh-CN" altLang="en-US" sz="2200" b="1" dirty="0">
                <a:latin typeface="Arial" panose="020B0604020202020204" pitchFamily="34" charset="0"/>
              </a:rPr>
              <a:t>个体通过日常教育实践的创造与反思逐渐发展的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建构性</a:t>
            </a:r>
            <a:r>
              <a:rPr lang="en-US" altLang="zh-CN" sz="2200" b="1">
                <a:latin typeface="Arial" panose="020B0604020202020204" pitchFamily="34" charset="0"/>
              </a:rPr>
              <a:t>——</a:t>
            </a:r>
            <a:r>
              <a:rPr lang="zh-CN" altLang="en-US" sz="2200" b="1" dirty="0">
                <a:latin typeface="Arial" panose="020B0604020202020204" pitchFamily="34" charset="0"/>
              </a:rPr>
              <a:t>依先前经验，面对新情况，经反思重新建构的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综合性</a:t>
            </a:r>
            <a:r>
              <a:rPr lang="en-US" altLang="zh-CN" sz="2200" b="1">
                <a:latin typeface="Arial" panose="020B0604020202020204" pitchFamily="34" charset="0"/>
              </a:rPr>
              <a:t>——</a:t>
            </a:r>
            <a:r>
              <a:rPr lang="zh-CN" altLang="en-US" sz="2200" b="1" dirty="0">
                <a:latin typeface="Arial" panose="020B0604020202020204" pitchFamily="34" charset="0"/>
              </a:rPr>
              <a:t>综合多学科知识和方法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缄默性</a:t>
            </a:r>
            <a:r>
              <a:rPr lang="en-US" altLang="zh-CN" sz="2200" b="1">
                <a:latin typeface="Arial" panose="020B0604020202020204" pitchFamily="34" charset="0"/>
              </a:rPr>
              <a:t>——</a:t>
            </a:r>
            <a:r>
              <a:rPr lang="zh-CN" altLang="en-US" sz="2200" b="1" dirty="0">
                <a:latin typeface="Arial" panose="020B0604020202020204" pitchFamily="34" charset="0"/>
              </a:rPr>
              <a:t>在隐性知识支配下建构，以缄默形式发挥作用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教师实践性知识的意义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   教师实践性知识对教师的教学行为起实际指导作用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首先，有利于教师职业走向专业化，赋予不可替代的专业特征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其次，有利于增强教师的主体性精神，形成个体风格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再次，有利于教师从新手向专家型教师转变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3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教师实践性知识的培养策略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加强多方面的的交流与传承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多方面的思考和感悟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开展多层次的合作研究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进行多角度的教育叙事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参与多领域的社会实践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ldLvl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6" name="圆角矩形 33795"/>
          <p:cNvSpPr/>
          <p:nvPr/>
        </p:nvSpPr>
        <p:spPr>
          <a:xfrm>
            <a:off x="1108075" y="476250"/>
            <a:ext cx="10113010" cy="6191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内隐学习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个体在适应环境过程中，通常没有察觉到自己正在或已经</a:t>
            </a:r>
            <a:endParaRPr lang="zh-CN" altLang="en-US" sz="22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    习得环境中的某种规则，这种普遍存在的认知过程就是所谓</a:t>
            </a:r>
            <a:endParaRPr lang="zh-CN" altLang="en-US" sz="22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    的内隐学习</a:t>
            </a:r>
            <a:endParaRPr lang="zh-CN" altLang="en-US" sz="22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内隐学习的特点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自动性</a:t>
            </a:r>
            <a:r>
              <a:rPr lang="en-US" altLang="zh-CN" sz="2200" b="1">
                <a:latin typeface="Arial" panose="020B0604020202020204" pitchFamily="34" charset="0"/>
              </a:rPr>
              <a:t>——</a:t>
            </a:r>
            <a:r>
              <a:rPr lang="zh-CN" altLang="en-US" sz="2200" b="1" dirty="0">
                <a:latin typeface="Arial" panose="020B0604020202020204" pitchFamily="34" charset="0"/>
              </a:rPr>
              <a:t>缄默知识在无意识的学习过程中自动地产生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抽象性</a:t>
            </a:r>
            <a:r>
              <a:rPr lang="en-US" altLang="zh-CN" sz="2200" b="1">
                <a:latin typeface="Arial" panose="020B0604020202020204" pitchFamily="34" charset="0"/>
              </a:rPr>
              <a:t>——</a:t>
            </a:r>
            <a:r>
              <a:rPr lang="zh-CN" altLang="en-US" sz="2200" b="1" dirty="0">
                <a:latin typeface="Arial" panose="020B0604020202020204" pitchFamily="34" charset="0"/>
              </a:rPr>
              <a:t>内隐学习可以抽象出事物的本质属性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理解性</a:t>
            </a:r>
            <a:r>
              <a:rPr lang="en-US" altLang="zh-CN" sz="2200" b="1">
                <a:latin typeface="Arial" panose="020B0604020202020204" pitchFamily="34" charset="0"/>
              </a:rPr>
              <a:t>——</a:t>
            </a:r>
            <a:r>
              <a:rPr lang="zh-CN" altLang="en-US" sz="2200" b="1" dirty="0">
                <a:latin typeface="Arial" panose="020B0604020202020204" pitchFamily="34" charset="0"/>
              </a:rPr>
              <a:t>缄默知识在部分程度上可以被意识到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抗干扰性</a:t>
            </a:r>
            <a:r>
              <a:rPr lang="en-US" altLang="zh-CN" sz="2200" b="1">
                <a:latin typeface="Arial" panose="020B0604020202020204" pitchFamily="34" charset="0"/>
              </a:rPr>
              <a:t>——</a:t>
            </a:r>
            <a:r>
              <a:rPr lang="zh-CN" altLang="en-US" sz="2200" b="1" dirty="0">
                <a:latin typeface="Arial" panose="020B0604020202020204" pitchFamily="34" charset="0"/>
              </a:rPr>
              <a:t>内隐学习不易受机能障碍、年龄、</a:t>
            </a:r>
            <a:r>
              <a:rPr lang="en-US" altLang="zh-CN" sz="2200" b="1">
                <a:latin typeface="Arial" panose="020B0604020202020204" pitchFamily="34" charset="0"/>
              </a:rPr>
              <a:t>IQ</a:t>
            </a:r>
            <a:r>
              <a:rPr lang="zh-CN" altLang="en-US" sz="2200" b="1" dirty="0">
                <a:latin typeface="Arial" panose="020B0604020202020204" pitchFamily="34" charset="0"/>
              </a:rPr>
              <a:t>影响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3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利用内隐学习的策略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在教学中利用内隐学习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首先要会应用有效的指导。注意指导的表达和内隐知识的引发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其次要注重与外显训练相结合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再次，在教学中要注意让活动贯穿学习的始终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最后，要注意让学生的内隐知识做适当的迁移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在生活实践中利用内隐学习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200" b="1" dirty="0">
                <a:latin typeface="Arial" panose="020B0604020202020204" pitchFamily="34" charset="0"/>
              </a:rPr>
              <a:t>学会用内隐学习来评估自身的教学情况</a:t>
            </a:r>
            <a:endParaRPr lang="zh-CN" altLang="en-US" sz="2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076" name="组合 3075"/>
          <p:cNvGrpSpPr/>
          <p:nvPr/>
        </p:nvGrpSpPr>
        <p:grpSpPr>
          <a:xfrm>
            <a:off x="2424113" y="260350"/>
            <a:ext cx="7489825" cy="863600"/>
            <a:chOff x="385" y="1616"/>
            <a:chExt cx="4718" cy="544"/>
          </a:xfrm>
        </p:grpSpPr>
        <p:sp>
          <p:nvSpPr>
            <p:cNvPr id="3077" name="圆角矩形 3076"/>
            <p:cNvSpPr/>
            <p:nvPr/>
          </p:nvSpPr>
          <p:spPr>
            <a:xfrm>
              <a:off x="385" y="1616"/>
              <a:ext cx="4718" cy="54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66FFFF"/>
                </a:gs>
                <a:gs pos="50000">
                  <a:schemeClr val="bg1"/>
                </a:gs>
                <a:gs pos="100000">
                  <a:srgbClr val="66FFFF"/>
                </a:gs>
              </a:gsLst>
              <a:lin ang="540000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/>
            <a:p>
              <a:endParaRPr lang="zh-CN" altLang="en-US"/>
            </a:p>
          </p:txBody>
        </p:sp>
        <p:grpSp>
          <p:nvGrpSpPr>
            <p:cNvPr id="3078" name="组合 3077"/>
            <p:cNvGrpSpPr/>
            <p:nvPr/>
          </p:nvGrpSpPr>
          <p:grpSpPr>
            <a:xfrm>
              <a:off x="431" y="1616"/>
              <a:ext cx="1165" cy="544"/>
              <a:chOff x="999" y="1092"/>
              <a:chExt cx="768" cy="746"/>
            </a:xfrm>
          </p:grpSpPr>
          <p:sp>
            <p:nvSpPr>
              <p:cNvPr id="3079" name="圆角矩形 3078"/>
              <p:cNvSpPr/>
              <p:nvPr/>
            </p:nvSpPr>
            <p:spPr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rgbClr val="99FF99">
                      <a:gamma/>
                      <a:shade val="69804"/>
                      <a:invGamma/>
                    </a:srgbClr>
                  </a:gs>
                  <a:gs pos="50000">
                    <a:srgbClr val="99FF99"/>
                  </a:gs>
                  <a:gs pos="100000">
                    <a:srgbClr val="99FF99">
                      <a:gamma/>
                      <a:shade val="69804"/>
                      <a:invGamma/>
                    </a:srgbClr>
                  </a:gs>
                </a:gsLst>
                <a:lin ang="5400000" scaled="1"/>
                <a:tileRect/>
              </a:gra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 latinLnBrk="1"/>
                <a:endParaRPr sz="3600" dirty="0">
                  <a:solidFill>
                    <a:srgbClr val="99FF99"/>
                  </a:solidFill>
                  <a:latin typeface="굴림" pitchFamily="34" charset="-127"/>
                  <a:ea typeface="굴림" pitchFamily="34" charset="-127"/>
                </a:endParaRPr>
              </a:p>
            </p:txBody>
          </p:sp>
          <p:sp>
            <p:nvSpPr>
              <p:cNvPr id="3080" name="任意多边形 3079"/>
              <p:cNvSpPr/>
              <p:nvPr/>
            </p:nvSpPr>
            <p:spPr>
              <a:xfrm>
                <a:off x="1047" y="1140"/>
                <a:ext cx="383" cy="373"/>
              </a:xfrm>
              <a:custGeom>
                <a:avLst/>
                <a:gdLst/>
                <a:ahLst/>
                <a:cxnLst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</a:gsLst>
                <a:lin ang="27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3081" name="文本框 3080"/>
              <p:cNvSpPr txBox="1"/>
              <p:nvPr/>
            </p:nvSpPr>
            <p:spPr>
              <a:xfrm>
                <a:off x="1075" y="1239"/>
                <a:ext cx="599" cy="5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zh-CN" altLang="en-US" sz="3200" b="1" dirty="0">
                    <a:solidFill>
                      <a:srgbClr val="FF3300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楷体_GB2312" pitchFamily="49" charset="-122"/>
                  </a:rPr>
                  <a:t>一</a:t>
                </a:r>
                <a:endParaRPr lang="zh-CN" altLang="en-US" sz="3200" b="1" dirty="0">
                  <a:solidFill>
                    <a:srgbClr val="FF33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</p:grpSp>
        <p:sp>
          <p:nvSpPr>
            <p:cNvPr id="3082" name="文本框 3081"/>
            <p:cNvSpPr txBox="1"/>
            <p:nvPr/>
          </p:nvSpPr>
          <p:spPr>
            <a:xfrm>
              <a:off x="1701" y="1706"/>
              <a:ext cx="3311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atinLnBrk="1">
                <a:spcBef>
                  <a:spcPct val="50000"/>
                </a:spcBef>
              </a:pPr>
              <a:r>
                <a:rPr lang="zh-CN" altLang="en-US" sz="3200" b="1" dirty="0">
                  <a:latin typeface="隶书" panose="02010509060101010101" pitchFamily="49" charset="-122"/>
                  <a:ea typeface="隶书" panose="02010509060101010101" pitchFamily="49" charset="-122"/>
                </a:rPr>
                <a:t>教师自主发展</a:t>
              </a:r>
              <a:endPara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</p:grpSp>
      <p:sp>
        <p:nvSpPr>
          <p:cNvPr id="3083" name="圆角矩形 3082"/>
          <p:cNvSpPr/>
          <p:nvPr/>
        </p:nvSpPr>
        <p:spPr>
          <a:xfrm>
            <a:off x="885190" y="4076700"/>
            <a:ext cx="10256520" cy="2447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buFont typeface="Wingdings" panose="05000000000000000000" pitchFamily="2" charset="2"/>
              <a:buChar char="u"/>
            </a:pPr>
            <a:r>
              <a:rPr lang="zh-CN" altLang="en-US" sz="2800" b="1" dirty="0">
                <a:latin typeface="Arial" panose="020B0604020202020204" pitchFamily="34" charset="0"/>
              </a:rPr>
              <a:t>教师的专业成长最终取决于教师自身，教师的专业发展意识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800" b="1" dirty="0">
                <a:latin typeface="Arial" panose="020B0604020202020204" pitchFamily="34" charset="0"/>
              </a:rPr>
              <a:t>是教师专业发展的关键。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800" b="1" dirty="0">
                <a:latin typeface="Arial" panose="020B0604020202020204" pitchFamily="34" charset="0"/>
              </a:rPr>
              <a:t>只有当发展成为教师自主的选择时，教师的专业发展才可能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800" b="1" dirty="0">
                <a:latin typeface="Arial" panose="020B0604020202020204" pitchFamily="34" charset="0"/>
              </a:rPr>
              <a:t>具有持续的动力。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3084" name="圆角矩形 3083"/>
          <p:cNvSpPr/>
          <p:nvPr/>
        </p:nvSpPr>
        <p:spPr>
          <a:xfrm>
            <a:off x="895985" y="1341755"/>
            <a:ext cx="10196830" cy="25920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教师专业发展的内外动力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外驱力</a:t>
            </a:r>
            <a:r>
              <a:rPr lang="zh-CN" altLang="en-US" sz="2800" b="1" dirty="0">
                <a:latin typeface="Arial" panose="020B0604020202020204" pitchFamily="34" charset="0"/>
              </a:rPr>
              <a:t>：职业环境变化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800" b="1" dirty="0">
                <a:latin typeface="Arial" panose="020B0604020202020204" pitchFamily="34" charset="0"/>
              </a:rPr>
              <a:t>择业竞争，需提升自身的竞争力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800" b="1" dirty="0">
                <a:latin typeface="Arial" panose="020B0604020202020204" pitchFamily="34" charset="0"/>
              </a:rPr>
              <a:t>新课改，教师需成为课程开发者、教学设计师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内驱力</a:t>
            </a:r>
            <a:r>
              <a:rPr lang="zh-CN" altLang="en-US" sz="2800" b="1" dirty="0">
                <a:latin typeface="Arial" panose="020B0604020202020204" pitchFamily="34" charset="0"/>
              </a:rPr>
              <a:t>：自我实现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800" b="1" dirty="0">
                <a:latin typeface="Arial" panose="020B0604020202020204" pitchFamily="34" charset="0"/>
              </a:rPr>
              <a:t>自主发展意识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 bldLvl="0" animBg="1"/>
      <p:bldP spid="3084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20" name="圆角矩形 34819"/>
          <p:cNvSpPr/>
          <p:nvPr/>
        </p:nvSpPr>
        <p:spPr>
          <a:xfrm>
            <a:off x="1280795" y="333375"/>
            <a:ext cx="9819005" cy="63341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、行动研究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行动研究的特点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行动性</a:t>
            </a:r>
            <a:r>
              <a:rPr lang="en-US" altLang="zh-CN" sz="2400" b="1"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latin typeface="Arial" panose="020B0604020202020204" pitchFamily="34" charset="0"/>
              </a:rPr>
              <a:t>为行动研究，在行动中研究，由行动者研究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反思性</a:t>
            </a:r>
            <a:r>
              <a:rPr lang="en-US" altLang="zh-CN" sz="2400" b="1"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latin typeface="Arial" panose="020B0604020202020204" pitchFamily="34" charset="0"/>
              </a:rPr>
              <a:t>以反思为中介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合作性</a:t>
            </a:r>
            <a:r>
              <a:rPr lang="en-US" altLang="zh-CN" sz="2400" b="1"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latin typeface="Arial" panose="020B0604020202020204" pitchFamily="34" charset="0"/>
              </a:rPr>
              <a:t>实践者与研究者相结合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自然性</a:t>
            </a:r>
            <a:r>
              <a:rPr lang="en-US" altLang="zh-CN" sz="2400" b="1"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latin typeface="Arial" panose="020B0604020202020204" pitchFamily="34" charset="0"/>
              </a:rPr>
              <a:t>在自然、真实的情境中进行研究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行动研究对促进教师专业发展中的作用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促进教师专业知识结构的完善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促进教师教育信念的形成与发展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促进理论与实践相结合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3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教师如何开展行动研究？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关注问题，确定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课题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制定行动研究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计划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实施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行动</a:t>
            </a:r>
            <a:r>
              <a:rPr lang="zh-CN" altLang="en-US" sz="2400" b="1" dirty="0">
                <a:latin typeface="Arial" panose="020B0604020202020204" pitchFamily="34" charset="0"/>
              </a:rPr>
              <a:t>计划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观察</a:t>
            </a:r>
            <a:r>
              <a:rPr lang="zh-CN" altLang="en-US" sz="2400" b="1" dirty="0">
                <a:latin typeface="Arial" panose="020B0604020202020204" pitchFamily="34" charset="0"/>
              </a:rPr>
              <a:t>行动过程、收集有关信息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反思</a:t>
            </a:r>
            <a:r>
              <a:rPr lang="zh-CN" altLang="en-US" sz="2400" b="1" dirty="0">
                <a:latin typeface="Arial" panose="020B0604020202020204" pitchFamily="34" charset="0"/>
              </a:rPr>
              <a:t>行动过程和效果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ldLvl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4" name="圆角矩形 35843"/>
          <p:cNvSpPr/>
          <p:nvPr/>
        </p:nvSpPr>
        <p:spPr>
          <a:xfrm>
            <a:off x="1703388" y="260350"/>
            <a:ext cx="6481762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（三）基于教学反思的专业发展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35845" name="圆角矩形 35844"/>
          <p:cNvSpPr/>
          <p:nvPr/>
        </p:nvSpPr>
        <p:spPr>
          <a:xfrm>
            <a:off x="1242060" y="1052830"/>
            <a:ext cx="9940290" cy="56146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、教学反思理论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教学反思的概念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    教学反思是教师对自己以往的教学实践进行回顾、审视、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    评价、探究、决策和升华，从而获得对教学有指导价值的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    结论和意见。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教学反思的特点</a:t>
            </a:r>
            <a:r>
              <a:rPr lang="zh-CN" altLang="en-US" sz="2400" b="1" dirty="0">
                <a:latin typeface="Arial" panose="020B0604020202020204" pitchFamily="34" charset="0"/>
              </a:rPr>
              <a:t>：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实践性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个体性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主动性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过程性：意识期；思索期；修正期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3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教学反思对教师成长的影响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教学反思是教师成长的必要条件和有效途径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教学反思为教师成长提供可能和内在动力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教学反思有助于教师提升教学经验，将其升华为实践智慧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ldLvl="0" animBg="1"/>
      <p:bldP spid="35845" grpId="0" bldLvl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2" name="圆角矩形 37891"/>
          <p:cNvSpPr/>
          <p:nvPr/>
        </p:nvSpPr>
        <p:spPr>
          <a:xfrm>
            <a:off x="1124585" y="836295"/>
            <a:ext cx="9955530" cy="56146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</a:pP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、如何进行教学反思？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思想上和认识上要做好准备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充分认识困难的存在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要思考解决问题的方法、路径和策略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不要为反思而反思，重在解决教学实际问题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不断积累具体经验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记录、总结自己的经验，供分析、概括和验证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通过写教学日志、听课、评课、分析案例等途径积累经验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认真分析和讨论问题所在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通过分析讨论，寻求解决问题办法，检讨自己的教学行为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积极的验证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自己思考的结论和解决问题的办法，只有通过验证才能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   知道是否有效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ldLvl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9" name="圆角矩形 36868"/>
          <p:cNvSpPr/>
          <p:nvPr/>
        </p:nvSpPr>
        <p:spPr>
          <a:xfrm>
            <a:off x="1703388" y="260350"/>
            <a:ext cx="6481762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（四）基于自我发展的专业发展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36871" name="圆角矩形 36870"/>
          <p:cNvSpPr/>
          <p:nvPr/>
        </p:nvSpPr>
        <p:spPr>
          <a:xfrm>
            <a:off x="1235710" y="1052830"/>
            <a:ext cx="9870440" cy="56146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、自我发展理论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宏观上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 科学发展观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rgbClr val="FF3300"/>
                </a:solidFill>
                <a:latin typeface="Arial" panose="020B0604020202020204" pitchFamily="34" charset="0"/>
              </a:rPr>
              <a:t>——</a:t>
            </a: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人本发展：</a:t>
            </a:r>
            <a:r>
              <a:rPr lang="zh-CN" altLang="en-US" sz="2000" b="1" dirty="0">
                <a:latin typeface="Arial" panose="020B0604020202020204" pitchFamily="34" charset="0"/>
              </a:rPr>
              <a:t>人既是发展的第一主角，又是发展的终极目标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交互主体教育理念：为教师角色定位和观念转变提供依据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教师和学生都是主体，在教学中具有“交互主体性”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师生间相互尊重、平等交往，身份和角色是动态交换的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3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系统论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微观上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建构主义学习理论</a:t>
            </a:r>
            <a:r>
              <a:rPr lang="zh-CN" altLang="en-US" sz="2000" b="1" dirty="0">
                <a:latin typeface="Arial" panose="020B0604020202020204" pitchFamily="34" charset="0"/>
              </a:rPr>
              <a:t>：学习是主动建构自己的经验知识的过程。强调：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情景创设；协作与对话；意义建构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内隐知识理论</a:t>
            </a:r>
            <a:r>
              <a:rPr lang="zh-CN" altLang="en-US" sz="2000" b="1" dirty="0">
                <a:latin typeface="Arial" panose="020B0604020202020204" pitchFamily="34" charset="0"/>
              </a:rPr>
              <a:t>：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知识分内隐知识和外显知识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内隐知识来源于经验的自我解释，是教师自己的行动理论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内隐知识只有通过亲身体验才能获得，外显知识很难对之渗透或改变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b="1" dirty="0">
                <a:latin typeface="Arial" panose="020B0604020202020204" pitchFamily="34" charset="0"/>
              </a:rPr>
              <a:t>内隐知识要经过自身的实践和行动，才能使之发生真正的变化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3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自我发展的途径</a:t>
            </a:r>
            <a:r>
              <a:rPr lang="zh-CN" altLang="en-US" sz="2000" b="1" dirty="0">
                <a:latin typeface="Arial" panose="020B0604020202020204" pitchFamily="34" charset="0"/>
              </a:rPr>
              <a:t>：</a:t>
            </a: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学习、实践、研究、计划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ldLvl="0" animBg="1"/>
      <p:bldP spid="36871" grpId="0" bldLvl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40" name="圆角矩形 39939"/>
          <p:cNvSpPr/>
          <p:nvPr/>
        </p:nvSpPr>
        <p:spPr>
          <a:xfrm>
            <a:off x="1278255" y="1052830"/>
            <a:ext cx="9894570" cy="56146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、叙事研究和专业对话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叙事研究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叙事研究就是以叙事的方式开展的教育研究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。</a:t>
            </a:r>
            <a:r>
              <a:rPr lang="zh-CN" altLang="en-US" sz="2000" b="1" dirty="0">
                <a:latin typeface="Arial" panose="020B0604020202020204" pitchFamily="34" charset="0"/>
              </a:rPr>
              <a:t>它是研究者通过对有意义校园生活、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 dirty="0">
                <a:latin typeface="Arial" panose="020B0604020202020204" pitchFamily="34" charset="0"/>
              </a:rPr>
              <a:t>教育教学事件、教育教学实践经验的描述和分析，发掘或揭示内因于这些生活、事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 dirty="0">
                <a:latin typeface="Arial" panose="020B0604020202020204" pitchFamily="34" charset="0"/>
              </a:rPr>
              <a:t>件、经验和行为背后的教育思想、教育理论和和教育信念，从而发现教育的本质、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 dirty="0">
                <a:latin typeface="Arial" panose="020B0604020202020204" pitchFamily="34" charset="0"/>
              </a:rPr>
              <a:t>规律和价值意义的教育研究活动。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000" b="1" dirty="0">
                <a:latin typeface="Arial" panose="020B0604020202020204" pitchFamily="34" charset="0"/>
              </a:rPr>
              <a:t>教师从事实践性研究的最好的方法，是说出或不断地说出“真实的故事”。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叙事研究形式：</a:t>
            </a:r>
            <a:r>
              <a:rPr lang="zh-CN" altLang="en-US" sz="2000" b="1" dirty="0">
                <a:latin typeface="Arial" panose="020B0604020202020204" pitchFamily="34" charset="0"/>
              </a:rPr>
              <a:t>故事、口述、现场观察、日记、访谈、自传、传记、书信以及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 dirty="0">
                <a:latin typeface="Arial" panose="020B0604020202020204" pitchFamily="34" charset="0"/>
              </a:rPr>
              <a:t>文献分析等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为何叙事研究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latin typeface="Arial" panose="020B0604020202020204" pitchFamily="34" charset="0"/>
              </a:rPr>
              <a:t>教育叙事研究式教师反思的一种好形式：叙事中反思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latin typeface="Arial" panose="020B0604020202020204" pitchFamily="34" charset="0"/>
              </a:rPr>
              <a:t>叙事研究是一种案例研究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000" b="1" dirty="0">
                <a:latin typeface="Arial" panose="020B0604020202020204" pitchFamily="34" charset="0"/>
              </a:rPr>
              <a:t>叙事研究是一种行动研究：叙述本身就是一种行动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ldLvl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4" name="圆角矩形 40963"/>
          <p:cNvSpPr/>
          <p:nvPr/>
        </p:nvSpPr>
        <p:spPr>
          <a:xfrm>
            <a:off x="1127760" y="1052830"/>
            <a:ext cx="10071735" cy="56146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endParaRPr lang="en-US" altLang="zh-CN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3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专业对话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专业对话是指教师在专业领域里对教学活动涉及的各种问题，与同事们或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者专家进行交流、切磋研讨，对一些问题相互理解、达成共识。</a:t>
            </a:r>
            <a:endParaRPr lang="zh-CN" altLang="en-US" sz="2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200" b="1" dirty="0">
                <a:latin typeface="Arial" panose="020B0604020202020204" pitchFamily="34" charset="0"/>
              </a:rPr>
              <a:t>专业对话过程即学会教学、学会研究、学会合作的过程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200" b="1" dirty="0">
                <a:latin typeface="Arial" panose="020B0604020202020204" pitchFamily="34" charset="0"/>
              </a:rPr>
              <a:t>专业对话借助机体智慧解决个人难题，促进教师学习和实践创新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200" b="1" dirty="0">
                <a:latin typeface="Arial" panose="020B0604020202020204" pitchFamily="34" charset="0"/>
              </a:rPr>
              <a:t>同伴互助是校本教研的标志和灵魂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 startAt="2"/>
            </a:pPr>
            <a:r>
              <a:rPr lang="zh-CN" altLang="en-US" sz="2200" b="1" dirty="0">
                <a:latin typeface="Arial" panose="020B0604020202020204" pitchFamily="34" charset="0"/>
              </a:rPr>
              <a:t>教师专业发展本质上是自主发展，但必须借助同伴支持。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None/>
            </a:pP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保罗</a:t>
            </a:r>
            <a:r>
              <a:rPr lang="en-US" altLang="zh-CN" sz="2200" b="1">
                <a:solidFill>
                  <a:srgbClr val="FF3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•</a:t>
            </a: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佛莱雷：</a:t>
            </a:r>
            <a:r>
              <a:rPr lang="zh-CN" altLang="en-US" sz="2200" b="1" dirty="0">
                <a:solidFill>
                  <a:srgbClr val="FF3300"/>
                </a:solidFill>
                <a:latin typeface="Arial" panose="020B0604020202020204" pitchFamily="34" charset="0"/>
              </a:rPr>
              <a:t>“没有对话就没有交流，没有交流就没有教育”</a:t>
            </a:r>
            <a:endParaRPr lang="zh-CN" altLang="en-US" sz="22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2"/>
            </a:pPr>
            <a:r>
              <a:rPr lang="zh-CN" altLang="en-US" sz="2200" b="1" dirty="0">
                <a:solidFill>
                  <a:srgbClr val="0000FF"/>
                </a:solidFill>
                <a:latin typeface="Arial" panose="020B0604020202020204" pitchFamily="34" charset="0"/>
              </a:rPr>
              <a:t>如何促进教师的专业对话？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200" b="1" dirty="0">
                <a:latin typeface="Arial" panose="020B0604020202020204" pitchFamily="34" charset="0"/>
              </a:rPr>
              <a:t>实施“请进来与走出去相结合的战略”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alphaLcParenR"/>
            </a:pPr>
            <a:r>
              <a:rPr lang="zh-CN" altLang="en-US" sz="2200" b="1" dirty="0">
                <a:latin typeface="Arial" panose="020B0604020202020204" pitchFamily="34" charset="0"/>
              </a:rPr>
              <a:t>倡导“同伴互助”策略：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引领式学课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合作式备课</a:t>
            </a:r>
            <a:endParaRPr lang="zh-CN" altLang="en-US" sz="22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p"/>
            </a:pPr>
            <a:r>
              <a:rPr lang="zh-CN" altLang="en-US" sz="2200" b="1" dirty="0">
                <a:latin typeface="Arial" panose="020B0604020202020204" pitchFamily="34" charset="0"/>
              </a:rPr>
              <a:t>沙龙式研讨</a:t>
            </a:r>
            <a:endParaRPr lang="zh-CN" altLang="en-US" sz="2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bldLvl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8" name="圆角矩形 41987"/>
          <p:cNvSpPr/>
          <p:nvPr/>
        </p:nvSpPr>
        <p:spPr>
          <a:xfrm>
            <a:off x="1703388" y="260350"/>
            <a:ext cx="6481762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（五）基于信息化环境的专业发展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41989" name="圆角矩形 41988"/>
          <p:cNvSpPr/>
          <p:nvPr/>
        </p:nvSpPr>
        <p:spPr>
          <a:xfrm>
            <a:off x="1115060" y="1052830"/>
            <a:ext cx="10142855" cy="561467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marL="342900" indent="-342900">
              <a:buFont typeface="Wingdings" panose="05000000000000000000" pitchFamily="2" charset="2"/>
              <a:buNone/>
            </a:pPr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、信息技术与专业发展的融合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信息技术</a:t>
            </a:r>
            <a:r>
              <a:rPr lang="en-US" altLang="zh-CN" sz="2000" b="1">
                <a:solidFill>
                  <a:srgbClr val="0000FF"/>
                </a:solidFill>
                <a:latin typeface="Arial" panose="020B0604020202020204" pitchFamily="34" charset="0"/>
              </a:rPr>
              <a:t>?</a:t>
            </a:r>
            <a:endParaRPr lang="en-US" altLang="zh-CN" sz="20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信息技术与学科的整合：</a:t>
            </a:r>
            <a:r>
              <a:rPr lang="zh-CN" altLang="en-US" sz="2000" b="1" dirty="0">
                <a:latin typeface="Arial" panose="020B0604020202020204" pitchFamily="34" charset="0"/>
              </a:rPr>
              <a:t>将教育信息技术理论方法应用于学科教学改革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促进教学内容呈现方式、资源提供方式、学习方式、教学方式、师生互动方式的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000" b="1" dirty="0">
                <a:latin typeface="Arial" panose="020B0604020202020204" pitchFamily="34" charset="0"/>
              </a:rPr>
              <a:t>变革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创造多样化学习环境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使信息技术成为学生认知、探究和解决问题的工具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提高学生信息素养及利用信息技术自主探究、解决问题能力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提高学生学习的层次和效率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3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教育信息化与教师专业发展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教育信息化促使教师教育理念的现代化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教育信息化加速教师角色的转变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教育信息化促使教师素质的现代化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教育信息化促使教师教学方法的现代化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3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信息素养：</a:t>
            </a:r>
            <a:r>
              <a:rPr lang="zh-CN" altLang="en-US" sz="2000" b="1" dirty="0">
                <a:solidFill>
                  <a:srgbClr val="FF3300"/>
                </a:solidFill>
                <a:latin typeface="Arial" panose="020B0604020202020204" pitchFamily="34" charset="0"/>
              </a:rPr>
              <a:t>信息知识、信息能力、信息意识、信息道德</a:t>
            </a:r>
            <a:endParaRPr lang="zh-CN" altLang="en-US" sz="2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AutoNum type="circleNumDbPlain" startAt="3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</a:rPr>
              <a:t>提高教师信息素养的途径</a:t>
            </a:r>
            <a:endParaRPr lang="zh-C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转变教育教学观念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Arial" panose="020B0604020202020204" pitchFamily="34" charset="0"/>
              </a:rPr>
              <a:t>将信息技术与教学实践相结合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ldLvl="0" animBg="1"/>
      <p:bldP spid="4198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8" name="圆角矩形 6147"/>
          <p:cNvSpPr/>
          <p:nvPr/>
        </p:nvSpPr>
        <p:spPr>
          <a:xfrm>
            <a:off x="1062990" y="333375"/>
            <a:ext cx="10448290" cy="60483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buFont typeface="Wingdings" panose="05000000000000000000" pitchFamily="2" charset="2"/>
            </a:pPr>
            <a:r>
              <a:rPr lang="en-US" altLang="zh-CN" sz="2800" b="1" dirty="0">
                <a:latin typeface="Arial" panose="020B0604020202020204" pitchFamily="34" charset="0"/>
              </a:rPr>
              <a:t>      </a:t>
            </a:r>
            <a:r>
              <a:rPr lang="zh-CN" altLang="en-US" sz="2800" b="1" dirty="0">
                <a:solidFill>
                  <a:srgbClr val="FF3300"/>
                </a:solidFill>
                <a:latin typeface="Arial" panose="020B0604020202020204" pitchFamily="34" charset="0"/>
              </a:rPr>
              <a:t>教师自主发展</a:t>
            </a:r>
            <a:r>
              <a:rPr lang="zh-CN" altLang="en-US" sz="2800" b="1" dirty="0">
                <a:latin typeface="Arial" panose="020B0604020202020204" pitchFamily="34" charset="0"/>
              </a:rPr>
              <a:t>是指教师发挥自主性，运用自主策略，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800" b="1" dirty="0">
                <a:latin typeface="Arial" panose="020B0604020202020204" pitchFamily="34" charset="0"/>
              </a:rPr>
              <a:t>在元认知的调控下获得发展的过程，表现为教师充分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发挥主观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能动性和激发责任感</a:t>
            </a:r>
            <a:r>
              <a:rPr lang="zh-CN" altLang="en-US" sz="2800" b="1" dirty="0">
                <a:latin typeface="Arial" panose="020B0604020202020204" pitchFamily="34" charset="0"/>
              </a:rPr>
              <a:t>，积极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开发自身潜能</a:t>
            </a:r>
            <a:r>
              <a:rPr lang="zh-CN" altLang="en-US" sz="2800" b="1" dirty="0">
                <a:latin typeface="Arial" panose="020B0604020202020204" pitchFamily="34" charset="0"/>
              </a:rPr>
              <a:t>，建构性地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确定职业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发展目标</a:t>
            </a:r>
            <a:r>
              <a:rPr lang="zh-CN" altLang="en-US" sz="2800" b="1" dirty="0">
                <a:latin typeface="Arial" panose="020B0604020202020204" pitchFamily="34" charset="0"/>
              </a:rPr>
              <a:t>，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选择职业发展</a:t>
            </a:r>
            <a:r>
              <a:rPr lang="zh-CN" altLang="en-US" sz="2800" b="1" dirty="0">
                <a:latin typeface="Arial" panose="020B0604020202020204" pitchFamily="34" charset="0"/>
              </a:rPr>
              <a:t>内容、途径和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策略</a:t>
            </a:r>
            <a:r>
              <a:rPr lang="zh-CN" altLang="en-US" sz="2800" b="1" dirty="0">
                <a:latin typeface="Arial" panose="020B0604020202020204" pitchFamily="34" charset="0"/>
              </a:rPr>
              <a:t>，通过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自我监控</a:t>
            </a:r>
            <a:r>
              <a:rPr lang="zh-CN" altLang="en-US" sz="2800" b="1" dirty="0">
                <a:latin typeface="Arial" panose="020B0604020202020204" pitchFamily="34" charset="0"/>
              </a:rPr>
              <a:t>、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800" b="1" dirty="0">
                <a:latin typeface="Arial" panose="020B0604020202020204" pitchFamily="34" charset="0"/>
              </a:rPr>
              <a:t>评价和反思等方式，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自主</a:t>
            </a:r>
            <a:r>
              <a:rPr lang="zh-CN" altLang="en-US" sz="2800" b="1" dirty="0">
                <a:latin typeface="Arial" panose="020B0604020202020204" pitchFamily="34" charset="0"/>
              </a:rPr>
              <a:t>地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调节</a:t>
            </a:r>
            <a:r>
              <a:rPr lang="zh-CN" altLang="en-US" sz="2800" b="1" dirty="0">
                <a:latin typeface="Arial" panose="020B0604020202020204" pitchFamily="34" charset="0"/>
              </a:rPr>
              <a:t>和引导自己的教育教学方面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800" b="1" dirty="0">
                <a:latin typeface="Arial" panose="020B0604020202020204" pitchFamily="34" charset="0"/>
              </a:rPr>
              <a:t>的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动机、认知和行为方式</a:t>
            </a:r>
            <a:r>
              <a:rPr lang="zh-CN" altLang="en-US" sz="2800" b="1" dirty="0">
                <a:latin typeface="Arial" panose="020B0604020202020204" pitchFamily="34" charset="0"/>
              </a:rPr>
              <a:t>，从而获得发展。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9246" name="组合 9245"/>
          <p:cNvGrpSpPr/>
          <p:nvPr/>
        </p:nvGrpSpPr>
        <p:grpSpPr>
          <a:xfrm>
            <a:off x="1847850" y="692150"/>
            <a:ext cx="8569325" cy="5832475"/>
            <a:chOff x="204" y="436"/>
            <a:chExt cx="5398" cy="3674"/>
          </a:xfrm>
        </p:grpSpPr>
        <p:grpSp>
          <p:nvGrpSpPr>
            <p:cNvPr id="9242" name="组合 9241"/>
            <p:cNvGrpSpPr/>
            <p:nvPr/>
          </p:nvGrpSpPr>
          <p:grpSpPr>
            <a:xfrm>
              <a:off x="204" y="436"/>
              <a:ext cx="5398" cy="2994"/>
              <a:chOff x="204" y="436"/>
              <a:chExt cx="5398" cy="2994"/>
            </a:xfrm>
          </p:grpSpPr>
          <p:sp>
            <p:nvSpPr>
              <p:cNvPr id="9220" name="矩形 9219"/>
              <p:cNvSpPr/>
              <p:nvPr/>
            </p:nvSpPr>
            <p:spPr>
              <a:xfrm>
                <a:off x="1565" y="436"/>
                <a:ext cx="2630" cy="409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r>
                  <a:rPr lang="zh-CN" altLang="en-US" sz="24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元认知</a:t>
                </a:r>
                <a:r>
                  <a:rPr lang="zh-CN" altLang="en-US" sz="2400" b="1" dirty="0">
                    <a:latin typeface="Arial" panose="020B0604020202020204" pitchFamily="34" charset="0"/>
                  </a:rPr>
                  <a:t>：监控、评价、指导</a:t>
                </a:r>
                <a:endParaRPr lang="zh-CN" altLang="en-US" sz="24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21" name="矩形 9220"/>
              <p:cNvSpPr/>
              <p:nvPr/>
            </p:nvSpPr>
            <p:spPr>
              <a:xfrm>
                <a:off x="204" y="1434"/>
                <a:ext cx="635" cy="149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r>
                  <a:rPr lang="zh-CN" altLang="en-US" sz="1600" b="1" dirty="0">
                    <a:solidFill>
                      <a:srgbClr val="FF3300"/>
                    </a:solidFill>
                    <a:latin typeface="Arial" panose="020B0604020202020204" pitchFamily="34" charset="0"/>
                  </a:rPr>
                  <a:t>环境</a:t>
                </a:r>
                <a:r>
                  <a:rPr lang="zh-CN" altLang="en-US" sz="1600" b="1" dirty="0">
                    <a:latin typeface="Arial" panose="020B0604020202020204" pitchFamily="34" charset="0"/>
                  </a:rPr>
                  <a:t>：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pPr algn="ctr"/>
                <a:r>
                  <a:rPr lang="zh-CN" altLang="en-US" sz="1600" b="1" dirty="0">
                    <a:latin typeface="Arial" panose="020B0604020202020204" pitchFamily="34" charset="0"/>
                  </a:rPr>
                  <a:t>物质环境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pPr algn="ctr"/>
                <a:r>
                  <a:rPr lang="zh-CN" altLang="en-US" sz="1600" b="1" dirty="0">
                    <a:latin typeface="Arial" panose="020B0604020202020204" pitchFamily="34" charset="0"/>
                  </a:rPr>
                  <a:t>精神环境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22" name="矩形 9221"/>
              <p:cNvSpPr/>
              <p:nvPr/>
            </p:nvSpPr>
            <p:spPr>
              <a:xfrm>
                <a:off x="1111" y="1434"/>
                <a:ext cx="1769" cy="7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dash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r>
                  <a:rPr lang="zh-CN" altLang="en-US" sz="1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自主意识</a:t>
                </a:r>
                <a:r>
                  <a:rPr lang="zh-CN" altLang="en-US" sz="1600" b="1" dirty="0">
                    <a:latin typeface="Arial" panose="020B0604020202020204" pitchFamily="34" charset="0"/>
                  </a:rPr>
                  <a:t>：自我概念、信念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r>
                  <a:rPr lang="zh-CN" altLang="en-US" sz="1600" b="1" dirty="0">
                    <a:latin typeface="Arial" panose="020B0604020202020204" pitchFamily="34" charset="0"/>
                  </a:rPr>
                  <a:t>自主动机、自主知觉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endParaRPr lang="zh-CN" altLang="en-US" sz="16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23" name="矩形 9222"/>
              <p:cNvSpPr/>
              <p:nvPr/>
            </p:nvSpPr>
            <p:spPr>
              <a:xfrm>
                <a:off x="1111" y="2160"/>
                <a:ext cx="1769" cy="771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dash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r>
                  <a:rPr lang="zh-CN" altLang="en-US" sz="1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自主性</a:t>
                </a:r>
                <a:r>
                  <a:rPr lang="zh-CN" altLang="en-US" sz="1600" b="1" dirty="0">
                    <a:latin typeface="Arial" panose="020B0604020202020204" pitchFamily="34" charset="0"/>
                  </a:rPr>
                  <a:t>：判断力、独创性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r>
                  <a:rPr lang="zh-CN" altLang="en-US" sz="1600" b="1" dirty="0">
                    <a:latin typeface="Arial" panose="020B0604020202020204" pitchFamily="34" charset="0"/>
                  </a:rPr>
                  <a:t>责任性、自律性、自发性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endParaRPr lang="zh-CN" altLang="en-US" sz="16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24" name="矩形 9223"/>
              <p:cNvSpPr/>
              <p:nvPr/>
            </p:nvSpPr>
            <p:spPr>
              <a:xfrm>
                <a:off x="1111" y="2160"/>
                <a:ext cx="1769" cy="7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225" name="矩形 9224"/>
              <p:cNvSpPr/>
              <p:nvPr/>
            </p:nvSpPr>
            <p:spPr>
              <a:xfrm>
                <a:off x="3152" y="1434"/>
                <a:ext cx="635" cy="149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r>
                  <a:rPr lang="zh-CN" altLang="en-US" sz="1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自主策略</a:t>
                </a:r>
                <a:r>
                  <a:rPr lang="zh-CN" altLang="en-US" sz="1600" b="1" dirty="0">
                    <a:latin typeface="Arial" panose="020B0604020202020204" pitchFamily="34" charset="0"/>
                  </a:rPr>
                  <a:t>：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r>
                  <a:rPr lang="zh-CN" altLang="en-US" sz="1600" b="1" dirty="0">
                    <a:latin typeface="Arial" panose="020B0604020202020204" pitchFamily="34" charset="0"/>
                  </a:rPr>
                  <a:t>目标计划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r>
                  <a:rPr lang="zh-CN" altLang="en-US" sz="1600" b="1" dirty="0">
                    <a:latin typeface="Arial" panose="020B0604020202020204" pitchFamily="34" charset="0"/>
                  </a:rPr>
                  <a:t>时间管理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r>
                  <a:rPr lang="zh-CN" altLang="en-US" sz="1600" b="1" dirty="0">
                    <a:latin typeface="Arial" panose="020B0604020202020204" pitchFamily="34" charset="0"/>
                  </a:rPr>
                  <a:t>环境策略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r>
                  <a:rPr lang="zh-CN" altLang="en-US" sz="1600" b="1" dirty="0">
                    <a:latin typeface="Arial" panose="020B0604020202020204" pitchFamily="34" charset="0"/>
                  </a:rPr>
                  <a:t>情绪调控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r>
                  <a:rPr lang="zh-CN" altLang="en-US" sz="1600" b="1" dirty="0">
                    <a:latin typeface="Arial" panose="020B0604020202020204" pitchFamily="34" charset="0"/>
                  </a:rPr>
                  <a:t>归因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26" name="矩形 9225"/>
              <p:cNvSpPr/>
              <p:nvPr/>
            </p:nvSpPr>
            <p:spPr>
              <a:xfrm>
                <a:off x="4105" y="1434"/>
                <a:ext cx="635" cy="149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r>
                  <a:rPr lang="zh-CN" altLang="en-US" sz="1600" b="1" dirty="0">
                    <a:solidFill>
                      <a:srgbClr val="0000FF"/>
                    </a:solidFill>
                    <a:latin typeface="Arial" panose="020B0604020202020204" pitchFamily="34" charset="0"/>
                  </a:rPr>
                  <a:t>自主行为</a:t>
                </a:r>
                <a:r>
                  <a:rPr lang="zh-CN" altLang="en-US" sz="1600" b="1" dirty="0">
                    <a:latin typeface="Arial" panose="020B0604020202020204" pitchFamily="34" charset="0"/>
                  </a:rPr>
                  <a:t>：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r>
                  <a:rPr lang="zh-CN" altLang="en-US" sz="1600" b="1" dirty="0">
                    <a:latin typeface="Arial" panose="020B0604020202020204" pitchFamily="34" charset="0"/>
                  </a:rPr>
                  <a:t>教学行为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r>
                  <a:rPr lang="zh-CN" altLang="en-US" sz="1600" b="1" dirty="0">
                    <a:latin typeface="Arial" panose="020B0604020202020204" pitchFamily="34" charset="0"/>
                  </a:rPr>
                  <a:t>学校管理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r>
                  <a:rPr lang="zh-CN" altLang="en-US" sz="1600" b="1" dirty="0">
                    <a:latin typeface="Arial" panose="020B0604020202020204" pitchFamily="34" charset="0"/>
                  </a:rPr>
                  <a:t>学生管理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  <a:p>
                <a:r>
                  <a:rPr lang="zh-CN" altLang="en-US" sz="1600" b="1" dirty="0">
                    <a:latin typeface="Arial" panose="020B0604020202020204" pitchFamily="34" charset="0"/>
                  </a:rPr>
                  <a:t>个人发展</a:t>
                </a:r>
                <a:endParaRPr lang="zh-CN" altLang="en-US" sz="1600" b="1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9227" name="矩形 9226"/>
              <p:cNvSpPr/>
              <p:nvPr/>
            </p:nvSpPr>
            <p:spPr>
              <a:xfrm>
                <a:off x="4967" y="1434"/>
                <a:ext cx="635" cy="149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r>
                  <a:rPr lang="zh-CN" altLang="en-US" sz="1600" b="1" dirty="0">
                    <a:solidFill>
                      <a:srgbClr val="FF3300"/>
                    </a:solidFill>
                    <a:latin typeface="Arial" panose="020B0604020202020204" pitchFamily="34" charset="0"/>
                  </a:rPr>
                  <a:t>自主发展</a:t>
                </a:r>
                <a:endParaRPr lang="zh-CN" altLang="en-US" sz="1600" b="1" dirty="0">
                  <a:solidFill>
                    <a:srgbClr val="FF33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9229" name="直接连接符 9228"/>
              <p:cNvSpPr/>
              <p:nvPr/>
            </p:nvSpPr>
            <p:spPr>
              <a:xfrm>
                <a:off x="521" y="618"/>
                <a:ext cx="1044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9230" name="直接连接符 9229"/>
              <p:cNvSpPr/>
              <p:nvPr/>
            </p:nvSpPr>
            <p:spPr>
              <a:xfrm>
                <a:off x="521" y="618"/>
                <a:ext cx="0" cy="81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31" name="直接连接符 9230"/>
              <p:cNvSpPr/>
              <p:nvPr/>
            </p:nvSpPr>
            <p:spPr>
              <a:xfrm>
                <a:off x="2018" y="845"/>
                <a:ext cx="0" cy="589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9232" name="直接连接符 9231"/>
              <p:cNvSpPr/>
              <p:nvPr/>
            </p:nvSpPr>
            <p:spPr>
              <a:xfrm>
                <a:off x="3424" y="845"/>
                <a:ext cx="0" cy="589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9233" name="直接连接符 9232"/>
              <p:cNvSpPr/>
              <p:nvPr/>
            </p:nvSpPr>
            <p:spPr>
              <a:xfrm flipH="1">
                <a:off x="4195" y="618"/>
                <a:ext cx="227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9234" name="直接连接符 9233"/>
              <p:cNvSpPr/>
              <p:nvPr/>
            </p:nvSpPr>
            <p:spPr>
              <a:xfrm flipV="1">
                <a:off x="4422" y="618"/>
                <a:ext cx="0" cy="816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35" name="直接连接符 9234"/>
              <p:cNvSpPr/>
              <p:nvPr/>
            </p:nvSpPr>
            <p:spPr>
              <a:xfrm>
                <a:off x="4422" y="2931"/>
                <a:ext cx="0" cy="499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36" name="直接连接符 9235"/>
              <p:cNvSpPr/>
              <p:nvPr/>
            </p:nvSpPr>
            <p:spPr>
              <a:xfrm flipH="1" flipV="1">
                <a:off x="521" y="3430"/>
                <a:ext cx="3901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37" name="直接连接符 9236"/>
              <p:cNvSpPr/>
              <p:nvPr/>
            </p:nvSpPr>
            <p:spPr>
              <a:xfrm flipV="1">
                <a:off x="521" y="2931"/>
                <a:ext cx="0" cy="499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9238" name="直接连接符 9237"/>
              <p:cNvSpPr/>
              <p:nvPr/>
            </p:nvSpPr>
            <p:spPr>
              <a:xfrm>
                <a:off x="839" y="2160"/>
                <a:ext cx="272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9239" name="直接连接符 9238"/>
              <p:cNvSpPr/>
              <p:nvPr/>
            </p:nvSpPr>
            <p:spPr>
              <a:xfrm>
                <a:off x="2880" y="2160"/>
                <a:ext cx="272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9240" name="直接连接符 9239"/>
              <p:cNvSpPr/>
              <p:nvPr/>
            </p:nvSpPr>
            <p:spPr>
              <a:xfrm>
                <a:off x="3787" y="2160"/>
                <a:ext cx="318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9241" name="直接连接符 9240"/>
              <p:cNvSpPr/>
              <p:nvPr/>
            </p:nvSpPr>
            <p:spPr>
              <a:xfrm>
                <a:off x="4740" y="2160"/>
                <a:ext cx="227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sp>
          <p:nvSpPr>
            <p:cNvPr id="9243" name="矩形 9242"/>
            <p:cNvSpPr/>
            <p:nvPr/>
          </p:nvSpPr>
          <p:spPr>
            <a:xfrm>
              <a:off x="975" y="3702"/>
              <a:ext cx="3085" cy="4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 algn="ctr"/>
              <a:r>
                <a:rPr lang="zh-CN" altLang="en-US" sz="2400" b="1" dirty="0">
                  <a:latin typeface="Arial" panose="020B0604020202020204" pitchFamily="34" charset="0"/>
                </a:rPr>
                <a:t>教师自主发展的结构</a:t>
              </a:r>
              <a:endParaRPr lang="zh-CN" altLang="en-US" sz="2400" b="1" dirty="0">
                <a:latin typeface="Arial" panose="020B0604020202020204" pitchFamily="34" charset="0"/>
              </a:endParaRPr>
            </a:p>
          </p:txBody>
        </p:sp>
        <p:sp>
          <p:nvSpPr>
            <p:cNvPr id="9244" name="直接连接符 9243"/>
            <p:cNvSpPr/>
            <p:nvPr/>
          </p:nvSpPr>
          <p:spPr>
            <a:xfrm flipV="1">
              <a:off x="2608" y="3430"/>
              <a:ext cx="0" cy="318"/>
            </a:xfrm>
            <a:prstGeom prst="line">
              <a:avLst/>
            </a:prstGeom>
            <a:ln w="76200" cap="flat" cmpd="sng">
              <a:solidFill>
                <a:srgbClr val="FF33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9245" name="任意多边形 9244"/>
            <p:cNvSpPr/>
            <p:nvPr/>
          </p:nvSpPr>
          <p:spPr>
            <a:xfrm rot="21623708" flipV="1">
              <a:off x="1791" y="2024"/>
              <a:ext cx="453" cy="271"/>
            </a:xfrm>
            <a:custGeom>
              <a:avLst/>
              <a:gdLst/>
              <a:ahLst/>
              <a:cxnLst/>
              <a:pathLst>
                <a:path w="2785" h="2009">
                  <a:moveTo>
                    <a:pt x="1400" y="0"/>
                  </a:moveTo>
                  <a:lnTo>
                    <a:pt x="184" y="712"/>
                  </a:lnTo>
                  <a:lnTo>
                    <a:pt x="760" y="712"/>
                  </a:lnTo>
                  <a:lnTo>
                    <a:pt x="760" y="920"/>
                  </a:lnTo>
                  <a:lnTo>
                    <a:pt x="720" y="1152"/>
                  </a:lnTo>
                  <a:lnTo>
                    <a:pt x="640" y="1352"/>
                  </a:lnTo>
                  <a:lnTo>
                    <a:pt x="560" y="1536"/>
                  </a:lnTo>
                  <a:lnTo>
                    <a:pt x="464" y="1672"/>
                  </a:lnTo>
                  <a:lnTo>
                    <a:pt x="328" y="1824"/>
                  </a:lnTo>
                  <a:lnTo>
                    <a:pt x="208" y="1912"/>
                  </a:lnTo>
                  <a:lnTo>
                    <a:pt x="96" y="1976"/>
                  </a:lnTo>
                  <a:lnTo>
                    <a:pt x="0" y="2008"/>
                  </a:lnTo>
                  <a:lnTo>
                    <a:pt x="2784" y="2008"/>
                  </a:lnTo>
                  <a:lnTo>
                    <a:pt x="2664" y="1952"/>
                  </a:lnTo>
                  <a:lnTo>
                    <a:pt x="2568" y="1904"/>
                  </a:lnTo>
                  <a:lnTo>
                    <a:pt x="2456" y="1808"/>
                  </a:lnTo>
                  <a:lnTo>
                    <a:pt x="2288" y="1616"/>
                  </a:lnTo>
                  <a:lnTo>
                    <a:pt x="2200" y="1448"/>
                  </a:lnTo>
                  <a:lnTo>
                    <a:pt x="2128" y="1272"/>
                  </a:lnTo>
                  <a:lnTo>
                    <a:pt x="2080" y="1080"/>
                  </a:lnTo>
                  <a:lnTo>
                    <a:pt x="2048" y="848"/>
                  </a:lnTo>
                  <a:lnTo>
                    <a:pt x="2032" y="712"/>
                  </a:lnTo>
                  <a:lnTo>
                    <a:pt x="2584" y="712"/>
                  </a:lnTo>
                  <a:lnTo>
                    <a:pt x="1400" y="0"/>
                  </a:lnTo>
                </a:path>
              </a:pathLst>
            </a:custGeom>
            <a:gradFill rotWithShape="1">
              <a:gsLst>
                <a:gs pos="0">
                  <a:srgbClr val="00FFFF">
                    <a:gamma/>
                    <a:shade val="0"/>
                    <a:invGamma/>
                    <a:alpha val="100000"/>
                  </a:srgbClr>
                </a:gs>
                <a:gs pos="100000">
                  <a:srgbClr val="00FFFF">
                    <a:alpha val="100000"/>
                  </a:srgbClr>
                </a:gs>
              </a:gsLst>
              <a:lin ang="5400000" scaled="1"/>
              <a:tileRect/>
            </a:gradFill>
            <a:ln w="9525"/>
            <a:scene3d>
              <a:camera prst="legacyObliqueBottom">
                <a:rot lat="0" lon="0" rev="0"/>
              </a:camera>
              <a:lightRig rig="legacyFlat3" dir="b"/>
            </a:scene3d>
            <a:sp3d extrusionH="61900" contourW="12700" prstMaterial="legacyMatte">
              <a:bevelT w="13500" h="13500" prst="angle"/>
              <a:bevelB w="13500" h="13500" prst="angle"/>
              <a:extrusionClr>
                <a:srgbClr val="CEE3F6"/>
              </a:extrusionClr>
            </a:sp3d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3" name="圆角矩形 7172"/>
          <p:cNvSpPr/>
          <p:nvPr/>
        </p:nvSpPr>
        <p:spPr>
          <a:xfrm>
            <a:off x="853440" y="200025"/>
            <a:ext cx="10647680" cy="6181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buFont typeface="Wingdings" panose="05000000000000000000" pitchFamily="2" charset="2"/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</a:rPr>
              <a:t>     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教师专业发展对学校组织发展的要求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教师专业发展是制度、环境、文化和教师自主参与等共同的结果。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没有教师的自主参与，教师的专业发展不可能实现，没有来自环境的支持，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教师的专业发展就失去保障。学校组织的支持，对教师专业发展的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影响深刻而久远。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）教师专业发展对学校组织的变革要求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强化专业领导上的功能，从科层化、官本位转向专业中心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组织管理由调动教师外在积极性转向提高教师专业素质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将组织外在驱动力内化为教师自身内在的发展意识和动力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400" b="1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）指向教师专业发展的学校组织管理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制定关注教师专业发展的学校规划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建立推动教师专业发展的教师管理制度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latin typeface="Arial" panose="020B0604020202020204" pitchFamily="34" charset="0"/>
              </a:rPr>
              <a:t>为构建学校教师专业发展社群提供平台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0244" name="组合 10243"/>
          <p:cNvGrpSpPr/>
          <p:nvPr/>
        </p:nvGrpSpPr>
        <p:grpSpPr>
          <a:xfrm>
            <a:off x="2424113" y="404813"/>
            <a:ext cx="7489825" cy="863600"/>
            <a:chOff x="385" y="1616"/>
            <a:chExt cx="4718" cy="544"/>
          </a:xfrm>
        </p:grpSpPr>
        <p:sp>
          <p:nvSpPr>
            <p:cNvPr id="10245" name="圆角矩形 10244"/>
            <p:cNvSpPr/>
            <p:nvPr/>
          </p:nvSpPr>
          <p:spPr>
            <a:xfrm>
              <a:off x="385" y="1616"/>
              <a:ext cx="4718" cy="54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66FFFF"/>
                </a:gs>
                <a:gs pos="50000">
                  <a:schemeClr val="bg1"/>
                </a:gs>
                <a:gs pos="100000">
                  <a:srgbClr val="66FFFF"/>
                </a:gs>
              </a:gsLst>
              <a:lin ang="5400000" scaled="1"/>
              <a:tileRect/>
            </a:gradFill>
            <a:ln w="38100" cap="flat" cmpd="sng">
              <a:solidFill>
                <a:srgbClr val="FFFFFF"/>
              </a:solidFill>
              <a:prstDash val="solid"/>
              <a:headEnd type="none" w="med" len="med"/>
              <a:tailEnd type="none" w="med" len="med"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/>
            <a:p>
              <a:endParaRPr lang="zh-CN" altLang="en-US"/>
            </a:p>
          </p:txBody>
        </p:sp>
        <p:grpSp>
          <p:nvGrpSpPr>
            <p:cNvPr id="10246" name="组合 10245"/>
            <p:cNvGrpSpPr/>
            <p:nvPr/>
          </p:nvGrpSpPr>
          <p:grpSpPr>
            <a:xfrm>
              <a:off x="431" y="1616"/>
              <a:ext cx="1165" cy="544"/>
              <a:chOff x="999" y="1092"/>
              <a:chExt cx="768" cy="746"/>
            </a:xfrm>
          </p:grpSpPr>
          <p:sp>
            <p:nvSpPr>
              <p:cNvPr id="10247" name="圆角矩形 10246"/>
              <p:cNvSpPr/>
              <p:nvPr/>
            </p:nvSpPr>
            <p:spPr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rgbClr val="99FF99">
                      <a:gamma/>
                      <a:shade val="69804"/>
                      <a:invGamma/>
                    </a:srgbClr>
                  </a:gs>
                  <a:gs pos="50000">
                    <a:srgbClr val="99FF99"/>
                  </a:gs>
                  <a:gs pos="100000">
                    <a:srgbClr val="99FF99">
                      <a:gamma/>
                      <a:shade val="69804"/>
                      <a:invGamma/>
                    </a:srgbClr>
                  </a:gs>
                </a:gsLst>
                <a:lin ang="5400000" scaled="1"/>
                <a:tileRect/>
              </a:gra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 latinLnBrk="1"/>
                <a:endParaRPr sz="3600" dirty="0">
                  <a:solidFill>
                    <a:srgbClr val="99FF99"/>
                  </a:solidFill>
                  <a:latin typeface="굴림" pitchFamily="34" charset="-127"/>
                  <a:ea typeface="굴림" pitchFamily="34" charset="-127"/>
                </a:endParaRPr>
              </a:p>
            </p:txBody>
          </p:sp>
          <p:sp>
            <p:nvSpPr>
              <p:cNvPr id="10248" name="任意多边形 10247"/>
              <p:cNvSpPr/>
              <p:nvPr/>
            </p:nvSpPr>
            <p:spPr>
              <a:xfrm>
                <a:off x="1047" y="1140"/>
                <a:ext cx="383" cy="373"/>
              </a:xfrm>
              <a:custGeom>
                <a:avLst/>
                <a:gdLst/>
                <a:ahLst/>
                <a:cxnLst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  <a:alpha val="100000"/>
                    </a:schemeClr>
                  </a:gs>
                </a:gsLst>
                <a:lin ang="2700000" scaled="1"/>
                <a:tileRect/>
              </a:gradFill>
              <a:ln w="0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249" name="文本框 10248"/>
              <p:cNvSpPr txBox="1"/>
              <p:nvPr/>
            </p:nvSpPr>
            <p:spPr>
              <a:xfrm>
                <a:off x="1075" y="1239"/>
                <a:ext cx="599" cy="5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 eaLnBrk="0" hangingPunct="0"/>
                <a:r>
                  <a:rPr lang="zh-CN" altLang="en-US" sz="3200" b="1" dirty="0">
                    <a:solidFill>
                      <a:srgbClr val="FF3300"/>
                    </a:solidFill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楷体_GB2312" pitchFamily="49" charset="-122"/>
                  </a:rPr>
                  <a:t>二</a:t>
                </a:r>
                <a:endParaRPr lang="zh-CN" altLang="en-US" sz="3200" b="1" dirty="0">
                  <a:solidFill>
                    <a:srgbClr val="FF33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楷体_GB2312" pitchFamily="49" charset="-122"/>
                </a:endParaRPr>
              </a:p>
            </p:txBody>
          </p:sp>
        </p:grpSp>
        <p:sp>
          <p:nvSpPr>
            <p:cNvPr id="10250" name="文本框 10249"/>
            <p:cNvSpPr txBox="1"/>
            <p:nvPr/>
          </p:nvSpPr>
          <p:spPr>
            <a:xfrm>
              <a:off x="1701" y="1706"/>
              <a:ext cx="3311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latinLnBrk="1">
                <a:spcBef>
                  <a:spcPct val="50000"/>
                </a:spcBef>
              </a:pPr>
              <a:r>
                <a:rPr lang="zh-CN" altLang="en-US" sz="3200" b="1" dirty="0">
                  <a:latin typeface="隶书" panose="02010509060101010101" pitchFamily="49" charset="-122"/>
                  <a:ea typeface="隶书" panose="02010509060101010101" pitchFamily="49" charset="-122"/>
                </a:rPr>
                <a:t>教师教学专长的发展</a:t>
              </a:r>
              <a:endPara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</p:grpSp>
      <p:sp>
        <p:nvSpPr>
          <p:cNvPr id="10251" name="圆角矩形 10250"/>
          <p:cNvSpPr/>
          <p:nvPr/>
        </p:nvSpPr>
        <p:spPr>
          <a:xfrm>
            <a:off x="1026795" y="1557655"/>
            <a:ext cx="10108565" cy="482409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buFont typeface="Wingdings" panose="05000000000000000000" pitchFamily="2" charset="2"/>
              <a:buChar char="u"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专长是人类各领域的专家所拥有的不同于常人思考和解决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问题的能力，以及所表现出来的优秀专业行为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首先是一种有效解决问题的能力，在专业实践活动中形成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其次是一种领域的能力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再次是能表现出来的优秀的专业行为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教师教学专长的形成和发展是教师专业发展的核心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教学是一种专业活动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教学处于教师专业实践的核心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8" name="圆角矩形 11267"/>
          <p:cNvSpPr/>
          <p:nvPr/>
        </p:nvSpPr>
        <p:spPr>
          <a:xfrm>
            <a:off x="1703388" y="188913"/>
            <a:ext cx="4897437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FFCC"/>
              </a:gs>
              <a:gs pos="100000">
                <a:schemeClr val="bg1"/>
              </a:gs>
            </a:gsLst>
            <a:lin ang="5400000" scaled="1"/>
            <a:tileRect/>
          </a:gradFill>
          <a:ln w="76200" cap="flat" cmpd="sng">
            <a:solidFill>
              <a:srgbClr val="CCEC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latinLnBrk="1">
              <a:buFont typeface="Wingdings" panose="05000000000000000000" pitchFamily="2" charset="2"/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（一）斯腾伯格的专家型教师观</a:t>
            </a:r>
            <a:endParaRPr lang="zh-CN" altLang="en-US" sz="24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11269" name="圆角矩形 11268"/>
          <p:cNvSpPr/>
          <p:nvPr/>
        </p:nvSpPr>
        <p:spPr>
          <a:xfrm>
            <a:off x="1343660" y="1052830"/>
            <a:ext cx="9960610" cy="55181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buFont typeface="Wingdings" panose="05000000000000000000" pitchFamily="2" charset="2"/>
            </a:pPr>
            <a:r>
              <a:rPr lang="zh-CN" altLang="en-US" sz="2400" b="1" dirty="0">
                <a:latin typeface="Arial" panose="020B0604020202020204" pitchFamily="34" charset="0"/>
              </a:rPr>
              <a:t>专家型教师共同特点：专家水平知识；高效；创造性洞察力</a:t>
            </a:r>
            <a:endParaRPr lang="zh-CN" altLang="en-US" sz="2400" b="1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1.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专家型教师的专业知识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专业知识类型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内容知识</a:t>
            </a:r>
            <a:r>
              <a:rPr lang="zh-CN" altLang="en-US" sz="2400" b="1" dirty="0">
                <a:latin typeface="Arial" panose="020B0604020202020204" pitchFamily="34" charset="0"/>
              </a:rPr>
              <a:t>：任教学科知识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教育学知识</a:t>
            </a:r>
            <a:r>
              <a:rPr lang="zh-CN" altLang="en-US" sz="2400" b="1" dirty="0">
                <a:latin typeface="Arial" panose="020B0604020202020204" pitchFamily="34" charset="0"/>
              </a:rPr>
              <a:t>：提高动机；因材施教；设计和实施测验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特定内容教育学知识</a:t>
            </a:r>
            <a:r>
              <a:rPr lang="zh-CN" altLang="en-US" sz="2400" b="1" dirty="0">
                <a:latin typeface="Arial" panose="020B0604020202020204" pitchFamily="34" charset="0"/>
              </a:rPr>
              <a:t>：学科教育学知识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解释概念、过程和方法，纠正学生学科知识的理论和概念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专业知识组织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课程计划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知识点整合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学科知识和教学法知识整合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</a:pPr>
            <a:r>
              <a:rPr lang="zh-CN" altLang="en-US" sz="2300" b="1" dirty="0">
                <a:latin typeface="Arial" panose="020B0604020202020204" pitchFamily="34" charset="0"/>
              </a:rPr>
              <a:t>专家型教师对特定问题的解释，会将学生反馈与课程目标联系</a:t>
            </a:r>
            <a:endParaRPr lang="zh-CN" altLang="en-US" sz="23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</a:rPr>
              <a:t>有关教学的背景知识：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合作，组织课改，有效利用学校资源服务学生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11269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2" name="圆角矩形 12291"/>
          <p:cNvSpPr/>
          <p:nvPr/>
        </p:nvSpPr>
        <p:spPr>
          <a:xfrm>
            <a:off x="915670" y="1052830"/>
            <a:ext cx="10556875" cy="532892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  <a:tileRect/>
          </a:gradFill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buFont typeface="Wingdings" panose="05000000000000000000" pitchFamily="2" charset="2"/>
            </a:pP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2.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</a:rPr>
              <a:t>专家型教师的工作是高效的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熟练掌握技能并使其自动化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400" b="1" dirty="0">
                <a:latin typeface="Arial" panose="020B0604020202020204" pitchFamily="34" charset="0"/>
              </a:rPr>
              <a:t>一边提前思考课程计划，一边思考不知和回收作业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计划、监督和评价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使用元认知，考虑使用哪一种计划或行动更有效，预想困难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执行课程计划时发觉学生不能理解和缺乏兴趣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根据所遇到的困难，修正课程计划以便将来使用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sz="2400" b="1" dirty="0">
                <a:solidFill>
                  <a:srgbClr val="FF3300"/>
                </a:solidFill>
                <a:latin typeface="Arial" panose="020B0604020202020204" pitchFamily="34" charset="0"/>
              </a:rPr>
              <a:t>熟练掌握的技巧与计划、监督、评价之间的关系</a:t>
            </a:r>
            <a:endParaRPr lang="zh-CN" altLang="en-US" sz="24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zh-CN" altLang="en-US" sz="2400" b="1" dirty="0">
                <a:latin typeface="Arial" panose="020B0604020202020204" pitchFamily="34" charset="0"/>
              </a:rPr>
              <a:t>心理资源再投资</a:t>
            </a:r>
            <a:r>
              <a:rPr lang="en-US" altLang="zh-CN" sz="2400" b="1">
                <a:latin typeface="Arial" panose="020B0604020202020204" pitchFamily="34" charset="0"/>
              </a:rPr>
              <a:t>——</a:t>
            </a:r>
            <a:r>
              <a:rPr lang="zh-CN" altLang="en-US" sz="2400" b="1" dirty="0">
                <a:latin typeface="Arial" panose="020B0604020202020204" pitchFamily="34" charset="0"/>
              </a:rPr>
              <a:t>认知资源再投入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ldLvl="0" animBg="1"/>
    </p:bldLst>
  </p:timing>
</p:sld>
</file>

<file path=ppt/tags/tag1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10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11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12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13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14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15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16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17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18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19.xml><?xml version="1.0" encoding="utf-8"?>
<p:tagLst xmlns:p="http://schemas.openxmlformats.org/presentationml/2006/main">
  <p:tag name="commondata" val="eyJoZGlkIjoiZGE5N2RlZDUwYWZkMTRkNDM5ZWFjYTNiZmRlMDk3YjAifQ=="/>
</p:tagLst>
</file>

<file path=ppt/tags/tag2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3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4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5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6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7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8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ags/tag9.xml><?xml version="1.0" encoding="utf-8"?>
<p:tagLst xmlns:p="http://schemas.openxmlformats.org/presentationml/2006/main">
  <p:tag name="KSO_WM_DIAGRAM_VIRTUALLY_FRAME" val="{&quot;height&quot;:461.95,&quot;left&quot;:185.12503937007872,&quot;top&quot;:65.87503937007874,&quot;width&quot;:589.75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8374</Words>
  <Application>WPS 演示</Application>
  <PresentationFormat/>
  <Paragraphs>601</Paragraphs>
  <Slides>36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49" baseType="lpstr">
      <vt:lpstr>Arial</vt:lpstr>
      <vt:lpstr>宋体</vt:lpstr>
      <vt:lpstr>Wingdings</vt:lpstr>
      <vt:lpstr>굴림</vt:lpstr>
      <vt:lpstr>楷体_GB2312</vt:lpstr>
      <vt:lpstr>新宋体</vt:lpstr>
      <vt:lpstr>隶书</vt:lpstr>
      <vt:lpstr>微软雅黑</vt:lpstr>
      <vt:lpstr>Arial Unicode MS</vt:lpstr>
      <vt:lpstr>Calibri</vt:lpstr>
      <vt:lpstr>Malgun Gothic</vt:lpstr>
      <vt:lpstr>默认设计模板</vt:lpstr>
      <vt:lpstr>MS_ClipArt_Gallery.2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宁对对</cp:lastModifiedBy>
  <cp:revision>45</cp:revision>
  <dcterms:created xsi:type="dcterms:W3CDTF">2010-07-18T16:34:00Z</dcterms:created>
  <dcterms:modified xsi:type="dcterms:W3CDTF">2024-08-20T03:50:06Z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78C5DF60D29342F096E4C0E90313F4AB_12</vt:lpwstr>
  </property>
  <property fmtid="{D5CDD505-2E9C-101B-9397-08002B2CF9AE}" pid="3" name="KSOProductBuildVer">
    <vt:lpwstr>2052-12.1.0.17827</vt:lpwstr>
  </property>
</Properties>
</file>